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5"/>
  </p:notesMasterIdLst>
  <p:sldIdLst>
    <p:sldId id="257" r:id="rId6"/>
    <p:sldId id="258" r:id="rId7"/>
    <p:sldId id="259" r:id="rId8"/>
    <p:sldId id="260" r:id="rId9"/>
    <p:sldId id="261" r:id="rId10"/>
    <p:sldId id="266"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0F406-EC57-9897-FCA8-C5BF1B875138}" v="1" dt="2023-01-13T15:38:26.701"/>
    <p1510:client id="{DC686B35-410C-4C0A-BCA1-4A24D61BF4BB}" v="1" dt="2023-01-11T23:27:5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6296" autoAdjust="0"/>
  </p:normalViewPr>
  <p:slideViewPr>
    <p:cSldViewPr snapToGrid="0" showGuides="1">
      <p:cViewPr varScale="1">
        <p:scale>
          <a:sx n="65" d="100"/>
          <a:sy n="65" d="100"/>
        </p:scale>
        <p:origin x="1344" y="60"/>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5855-4C2F-4F2E-8CC9-5FB45C3C3EEF}" type="datetimeFigureOut">
              <a:rPr lang="en-US" smtClean="0"/>
              <a:t>7/9/2023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3D4ED-FB97-4850-8F4D-13004F25B1D5}" type="slidenum">
              <a:rPr lang="en-US" smtClean="0"/>
              <a:t>‹#›</a:t>
            </a:fld>
            <a:endParaRPr lang="en-US"/>
          </a:p>
        </p:txBody>
      </p:sp>
    </p:spTree>
    <p:extLst>
      <p:ext uri="{BB962C8B-B14F-4D97-AF65-F5344CB8AC3E}">
        <p14:creationId xmlns:p14="http://schemas.microsoft.com/office/powerpoint/2010/main" val="292360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kern="1200" dirty="0">
                <a:solidFill>
                  <a:schemeClr val="tx1"/>
                </a:solidFill>
                <a:effectLst/>
                <a:latin typeface="+mn-lt"/>
                <a:ea typeface="+mn-ea"/>
                <a:cs typeface="+mn-cs"/>
              </a:rPr>
              <a:t>Problem Solving</a:t>
            </a:r>
          </a:p>
          <a:p>
            <a:pPr lvl="0" eaLnBrk="1" hangingPunct="1">
              <a:lnSpc>
                <a:spcPct val="100000"/>
              </a:lnSpc>
              <a:spcBef>
                <a:spcPts val="0"/>
              </a:spcBef>
              <a:spcAft>
                <a:spcPts val="0"/>
              </a:spcAft>
            </a:pPr>
            <a:endParaRPr lang="en-US" sz="1200" b="1" u="sng"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We all know that if something is enjoyable it becomes easier for us to get better at. Problem-solving is just that, a skill we can become better at if we practice.  Think back into your own life and how your family resolved conflicts.  Were you taught how to solve your problems?  Many folks have never been taught how to integrate problem solving into their everyday lives. Problem solving is the key to becoming more aware of your reactions, beliefs, attitudes and emotions associated with problematic behavior.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believed that it is the way you think about challenges and problems which can help you build resilience and wellbeing. This is a factor of resilience which isn’t inbuilt in your genes or personality and which you do have the ability to change. </a:t>
            </a:r>
          </a:p>
          <a:p>
            <a:pPr lvl="0" eaLnBrk="1" hangingPunct="1">
              <a:lnSpc>
                <a:spcPct val="100000"/>
              </a:lnSpc>
              <a:spcBef>
                <a:spcPts val="0"/>
              </a:spcBef>
              <a:spcAft>
                <a:spcPts val="0"/>
              </a:spcAft>
            </a:pPr>
            <a:endParaRPr lang="en-US" sz="1200" b="1" u="sng"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9520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Learning</a:t>
            </a:r>
            <a:r>
              <a:rPr lang="en-US" sz="1200" b="1" u="sng" baseline="0" dirty="0">
                <a:latin typeface="+mn-lt"/>
                <a:cs typeface="Arial" pitchFamily="34" charset="0"/>
              </a:rPr>
              <a:t> Objectives </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DEFINE</a:t>
            </a:r>
            <a:r>
              <a:rPr lang="en-US" sz="1200" dirty="0">
                <a:latin typeface="+mn-lt"/>
                <a:ea typeface="ＭＳ Ｐゴシック" charset="0"/>
                <a:cs typeface="Arial" panose="020B0604020202020204" pitchFamily="34" charset="0"/>
              </a:rPr>
              <a:t> and </a:t>
            </a:r>
            <a:r>
              <a:rPr lang="en-US" sz="1200" b="1" dirty="0">
                <a:latin typeface="+mn-lt"/>
                <a:ea typeface="ＭＳ Ｐゴシック" charset="0"/>
                <a:cs typeface="Arial" panose="020B0604020202020204" pitchFamily="34" charset="0"/>
              </a:rPr>
              <a:t>DESCRIBE</a:t>
            </a:r>
            <a:r>
              <a:rPr lang="en-US" sz="1200" b="1" baseline="0" dirty="0">
                <a:latin typeface="+mn-lt"/>
                <a:ea typeface="ＭＳ Ｐゴシック" charset="0"/>
                <a:cs typeface="Arial" panose="020B0604020202020204" pitchFamily="34" charset="0"/>
              </a:rPr>
              <a:t> </a:t>
            </a:r>
            <a:r>
              <a:rPr lang="en-US" sz="1200" b="0" baseline="0" dirty="0">
                <a:latin typeface="+mn-lt"/>
                <a:ea typeface="ＭＳ Ｐゴシック" charset="0"/>
                <a:cs typeface="Arial" panose="020B0604020202020204" pitchFamily="34" charset="0"/>
              </a:rPr>
              <a:t>the basic steps of</a:t>
            </a:r>
            <a:r>
              <a:rPr lang="en-US" sz="1200" b="0" dirty="0">
                <a:latin typeface="+mn-lt"/>
                <a:ea typeface="ＭＳ Ｐゴシック" charset="0"/>
                <a:cs typeface="Arial" panose="020B0604020202020204" pitchFamily="34" charset="0"/>
              </a:rPr>
              <a:t> </a:t>
            </a:r>
            <a:r>
              <a:rPr lang="en-US" sz="1200" dirty="0">
                <a:latin typeface="+mn-lt"/>
                <a:ea typeface="ＭＳ Ｐゴシック" charset="0"/>
                <a:cs typeface="Arial" panose="020B0604020202020204" pitchFamily="34" charset="0"/>
              </a:rPr>
              <a:t>problem solving</a:t>
            </a:r>
          </a:p>
          <a:p>
            <a:pPr marL="171450" indent="-171450">
              <a:lnSpc>
                <a:spcPct val="100000"/>
              </a:lnSpc>
              <a:spcBef>
                <a:spcPts val="0"/>
              </a:spcBef>
              <a:spcAft>
                <a:spcPts val="0"/>
              </a:spcAft>
              <a:buFont typeface="Arial" panose="020B0604020202020204" pitchFamily="34" charset="0"/>
              <a:buChar char="•"/>
            </a:pPr>
            <a:endParaRPr lang="en-US" sz="1200" dirty="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IDENTIFY</a:t>
            </a:r>
            <a:r>
              <a:rPr lang="en-US" sz="1200" dirty="0">
                <a:latin typeface="+mn-lt"/>
                <a:ea typeface="ＭＳ Ｐゴシック" charset="0"/>
                <a:cs typeface="Arial" panose="020B0604020202020204" pitchFamily="34" charset="0"/>
              </a:rPr>
              <a:t> and </a:t>
            </a:r>
            <a:r>
              <a:rPr lang="en-US" sz="1200" b="1" dirty="0">
                <a:latin typeface="+mn-lt"/>
                <a:ea typeface="ＭＳ Ｐゴシック" charset="0"/>
                <a:cs typeface="Arial" panose="020B0604020202020204" pitchFamily="34" charset="0"/>
              </a:rPr>
              <a:t>DISCUSS</a:t>
            </a:r>
            <a:r>
              <a:rPr lang="en-US" sz="1200" dirty="0">
                <a:latin typeface="+mn-lt"/>
                <a:ea typeface="ＭＳ Ｐゴシック" charset="0"/>
                <a:cs typeface="Arial" panose="020B0604020202020204" pitchFamily="34" charset="0"/>
              </a:rPr>
              <a:t> barriers to problem solving</a:t>
            </a:r>
          </a:p>
          <a:p>
            <a:pPr marL="0" indent="0">
              <a:lnSpc>
                <a:spcPct val="100000"/>
              </a:lnSpc>
              <a:spcBef>
                <a:spcPts val="0"/>
              </a:spcBef>
              <a:spcAft>
                <a:spcPts val="0"/>
              </a:spcAft>
              <a:buFont typeface="Arial" panose="020B0604020202020204" pitchFamily="34" charset="0"/>
              <a:buNone/>
            </a:pPr>
            <a:endParaRPr lang="en-US" sz="1200" dirty="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EXPLAIN</a:t>
            </a:r>
            <a:r>
              <a:rPr lang="en-US" sz="1200" dirty="0">
                <a:latin typeface="+mn-lt"/>
                <a:ea typeface="ＭＳ Ｐゴシック" charset="0"/>
                <a:cs typeface="Arial" panose="020B0604020202020204" pitchFamily="34" charset="0"/>
              </a:rPr>
              <a:t> what it means to cope</a:t>
            </a:r>
          </a:p>
          <a:p>
            <a:pPr marL="0" indent="0">
              <a:lnSpc>
                <a:spcPct val="100000"/>
              </a:lnSpc>
              <a:spcBef>
                <a:spcPts val="0"/>
              </a:spcBef>
              <a:spcAft>
                <a:spcPts val="0"/>
              </a:spcAft>
              <a:buNone/>
            </a:pPr>
            <a:endParaRPr lang="en-US" sz="1200" dirty="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IDENTIFY</a:t>
            </a:r>
            <a:r>
              <a:rPr lang="en-US" sz="1200" dirty="0">
                <a:latin typeface="+mn-lt"/>
                <a:ea typeface="ＭＳ Ｐゴシック" charset="0"/>
                <a:cs typeface="Arial" panose="020B0604020202020204" pitchFamily="34" charset="0"/>
              </a:rPr>
              <a:t> and </a:t>
            </a:r>
            <a:r>
              <a:rPr lang="en-US" sz="1200" b="1" dirty="0">
                <a:latin typeface="+mn-lt"/>
                <a:ea typeface="ＭＳ Ｐゴシック" charset="0"/>
                <a:cs typeface="Arial" panose="020B0604020202020204" pitchFamily="34" charset="0"/>
              </a:rPr>
              <a:t>DISCUSS</a:t>
            </a:r>
            <a:r>
              <a:rPr lang="en-US" sz="1200" dirty="0">
                <a:latin typeface="+mn-lt"/>
                <a:ea typeface="ＭＳ Ｐゴシック" charset="0"/>
                <a:cs typeface="Arial" panose="020B0604020202020204" pitchFamily="34" charset="0"/>
              </a:rPr>
              <a:t> both effective (healthy AND</a:t>
            </a:r>
            <a:r>
              <a:rPr lang="en-US" sz="1200" baseline="0" dirty="0">
                <a:latin typeface="+mn-lt"/>
                <a:ea typeface="ＭＳ Ｐゴシック" charset="0"/>
                <a:cs typeface="Arial" panose="020B0604020202020204" pitchFamily="34" charset="0"/>
              </a:rPr>
              <a:t> helpful</a:t>
            </a:r>
            <a:r>
              <a:rPr lang="en-US" sz="1200" dirty="0">
                <a:latin typeface="+mn-lt"/>
                <a:ea typeface="ＭＳ Ｐゴシック" charset="0"/>
                <a:cs typeface="Arial" panose="020B0604020202020204" pitchFamily="34" charset="0"/>
              </a:rPr>
              <a:t>) and problematic (unhealthy OR unhelpful) coping skills</a:t>
            </a:r>
          </a:p>
        </p:txBody>
      </p:sp>
    </p:spTree>
    <p:extLst>
      <p:ext uri="{BB962C8B-B14F-4D97-AF65-F5344CB8AC3E}">
        <p14:creationId xmlns:p14="http://schemas.microsoft.com/office/powerpoint/2010/main" val="275572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Problem</a:t>
            </a:r>
            <a:r>
              <a:rPr lang="en-US" sz="1200" b="1" u="sng" baseline="0" dirty="0">
                <a:latin typeface="+mn-lt"/>
                <a:cs typeface="Arial" pitchFamily="34" charset="0"/>
              </a:rPr>
              <a:t> Solving</a:t>
            </a:r>
          </a:p>
          <a:p>
            <a:pPr marL="0" lvl="0" indent="0">
              <a:lnSpc>
                <a:spcPct val="100000"/>
              </a:lnSpc>
              <a:spcBef>
                <a:spcPts val="0"/>
              </a:spcBef>
              <a:spcAft>
                <a:spcPts val="0"/>
              </a:spcAft>
              <a:buFont typeface="Arial" panose="020B0604020202020204" pitchFamily="34" charset="0"/>
              <a:buNone/>
            </a:pPr>
            <a:endParaRPr lang="en-US" sz="1200" b="1" u="sng" baseline="0"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1" u="sng" baseline="0" dirty="0">
                <a:latin typeface="+mn-lt"/>
                <a:cs typeface="Arial" pitchFamily="34" charset="0"/>
              </a:rPr>
              <a:t>Discussion Questions:</a:t>
            </a:r>
          </a:p>
          <a:p>
            <a:pPr>
              <a:defRPr/>
            </a:pPr>
            <a:r>
              <a:rPr lang="en-US" sz="1200" b="0" u="none" baseline="0" dirty="0">
                <a:latin typeface="+mn-lt"/>
                <a:cs typeface="Calibri"/>
              </a:rPr>
              <a:t>-What are everyday problems that </a:t>
            </a:r>
            <a:r>
              <a:rPr lang="en-US" dirty="0">
                <a:cs typeface="Calibri"/>
              </a:rPr>
              <a:t>CG</a:t>
            </a:r>
            <a:r>
              <a:rPr lang="en-US" sz="1200" b="0" u="none" baseline="0" dirty="0">
                <a:latin typeface="+mn-lt"/>
                <a:cs typeface="Calibri"/>
              </a:rPr>
              <a:t> </a:t>
            </a:r>
            <a:r>
              <a:rPr lang="en-US" dirty="0">
                <a:cs typeface="Calibri"/>
              </a:rPr>
              <a:t>members </a:t>
            </a:r>
            <a:r>
              <a:rPr lang="en-US" sz="1200" b="0" u="none" baseline="0" dirty="0">
                <a:latin typeface="+mn-lt"/>
                <a:cs typeface="Calibri"/>
              </a:rPr>
              <a:t>encounter?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cs typeface="Arial" pitchFamily="34" charset="0"/>
              </a:rPr>
              <a:t>-How do you solve problems?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cs typeface="Arial" pitchFamily="34" charset="0"/>
              </a:rPr>
              <a:t>-What is a problem?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cs typeface="Arial" pitchFamily="34" charset="0"/>
              </a:rPr>
              <a:t>-How do you know when a problem is</a:t>
            </a:r>
            <a:r>
              <a:rPr lang="en-US" sz="1200" b="1" i="1" u="none" baseline="0" dirty="0">
                <a:latin typeface="+mn-lt"/>
                <a:cs typeface="Arial" panose="020B0604020202020204" pitchFamily="34" charset="0"/>
              </a:rPr>
              <a:t> your </a:t>
            </a:r>
            <a:r>
              <a:rPr lang="en-US" sz="1200" b="0" u="none" baseline="0" dirty="0">
                <a:latin typeface="+mn-lt"/>
                <a:cs typeface="Arial" panose="020B0604020202020204" pitchFamily="34" charset="0"/>
              </a:rPr>
              <a:t>problem?</a:t>
            </a:r>
          </a:p>
          <a:p>
            <a:pPr marL="0" lvl="0" indent="0">
              <a:lnSpc>
                <a:spcPct val="100000"/>
              </a:lnSpc>
              <a:spcBef>
                <a:spcPts val="0"/>
              </a:spcBef>
              <a:spcAft>
                <a:spcPts val="0"/>
              </a:spcAft>
              <a:buFont typeface="Arial" panose="020B0604020202020204" pitchFamily="34" charset="0"/>
              <a:buNone/>
            </a:pPr>
            <a:endParaRPr lang="en-US" sz="1200" b="1" u="sng" baseline="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The</a:t>
            </a:r>
            <a:r>
              <a:rPr lang="en-US" sz="1200" baseline="0" dirty="0">
                <a:latin typeface="+mn-lt"/>
                <a:cs typeface="Arial" panose="020B0604020202020204" pitchFamily="34" charset="0"/>
              </a:rPr>
              <a:t> p</a:t>
            </a:r>
            <a:r>
              <a:rPr lang="en-US" sz="1200" dirty="0">
                <a:latin typeface="+mn-lt"/>
                <a:cs typeface="Arial" panose="020B0604020202020204" pitchFamily="34" charset="0"/>
              </a:rPr>
              <a:t>rocess of finding solutions to difficult or complex issues to </a:t>
            </a:r>
            <a:r>
              <a:rPr lang="en-US" sz="1200" b="1" dirty="0">
                <a:latin typeface="+mn-lt"/>
                <a:cs typeface="Arial" panose="020B0604020202020204" pitchFamily="34" charset="0"/>
              </a:rPr>
              <a:t>cope with everyday challenges and adversity</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Effective problem solving requires time, energy, and pen-to-paper</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Requires a concentrated effort on the part of the individual and will benefit from asking for help </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An opportunity to learn </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An </a:t>
            </a:r>
            <a:r>
              <a:rPr lang="en-US" sz="1200" b="1" dirty="0">
                <a:latin typeface="+mn-lt"/>
                <a:cs typeface="Arial" panose="020B0604020202020204" pitchFamily="34" charset="0"/>
              </a:rPr>
              <a:t>effective coping skill </a:t>
            </a:r>
            <a:r>
              <a:rPr lang="en-US" sz="1200" dirty="0">
                <a:latin typeface="+mn-lt"/>
                <a:cs typeface="Arial" pitchFamily="34" charset="0"/>
              </a:rPr>
              <a:t>that can bolster resilience</a:t>
            </a:r>
          </a:p>
        </p:txBody>
      </p:sp>
    </p:spTree>
    <p:extLst>
      <p:ext uri="{BB962C8B-B14F-4D97-AF65-F5344CB8AC3E}">
        <p14:creationId xmlns:p14="http://schemas.microsoft.com/office/powerpoint/2010/main" val="116590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Barriers to Problem Solving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-Can you think of other barriers to problem solving?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285750" indent="-2857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Inflexible:</a:t>
            </a:r>
            <a:r>
              <a:rPr lang="en-US" sz="1200" b="1" baseline="0" dirty="0">
                <a:latin typeface="+mn-lt"/>
                <a:cs typeface="Arial" panose="020B0604020202020204" pitchFamily="34" charset="0"/>
              </a:rPr>
              <a:t> </a:t>
            </a:r>
            <a:r>
              <a:rPr lang="en-US" sz="1200" baseline="0" dirty="0">
                <a:latin typeface="+mn-lt"/>
                <a:cs typeface="Arial" panose="020B0604020202020204" pitchFamily="34" charset="0"/>
              </a:rPr>
              <a:t>N</a:t>
            </a:r>
            <a:r>
              <a:rPr lang="en-US" sz="1200" dirty="0">
                <a:latin typeface="+mn-lt"/>
                <a:cs typeface="Arial" panose="020B0604020202020204" pitchFamily="34" charset="0"/>
              </a:rPr>
              <a:t>egative thinking</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Solution: Use flexible thinking and effective coping tools</a:t>
            </a:r>
          </a:p>
          <a:p>
            <a:pPr marL="457200" lvl="1" indent="0">
              <a:lnSpc>
                <a:spcPct val="100000"/>
              </a:lnSpc>
              <a:spcBef>
                <a:spcPts val="0"/>
              </a:spcBef>
              <a:spcAft>
                <a:spcPts val="0"/>
              </a:spcAft>
              <a:buNone/>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Blaming Others:</a:t>
            </a:r>
            <a:r>
              <a:rPr lang="en-US" sz="1200" dirty="0">
                <a:latin typeface="+mn-lt"/>
                <a:cs typeface="Arial" panose="020B0604020202020204" pitchFamily="34" charset="0"/>
              </a:rPr>
              <a:t> Lack of personal accountability</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Solution: Resist the urge to blame someone for your problems</a:t>
            </a:r>
          </a:p>
          <a:p>
            <a:pPr marL="457200" lvl="1" indent="0">
              <a:lnSpc>
                <a:spcPct val="100000"/>
              </a:lnSpc>
              <a:spcBef>
                <a:spcPts val="0"/>
              </a:spcBef>
              <a:spcAft>
                <a:spcPts val="0"/>
              </a:spcAft>
              <a:buNone/>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Problematic Coping</a:t>
            </a:r>
            <a:r>
              <a:rPr lang="en-US" sz="1200" dirty="0">
                <a:latin typeface="+mn-lt"/>
                <a:cs typeface="Arial" panose="020B0604020202020204" pitchFamily="34" charset="0"/>
              </a:rPr>
              <a:t>: Unhealthy coping</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Solution: Practice effective coping</a:t>
            </a:r>
          </a:p>
          <a:p>
            <a:pPr marL="457200" lvl="1" indent="0">
              <a:lnSpc>
                <a:spcPct val="100000"/>
              </a:lnSpc>
              <a:spcBef>
                <a:spcPts val="0"/>
              </a:spcBef>
              <a:spcAft>
                <a:spcPts val="0"/>
              </a:spcAft>
              <a:buNone/>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Unrealistic goals</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Solution: Set reasonable goals that align with your values</a:t>
            </a:r>
          </a:p>
          <a:p>
            <a:pPr lvl="1">
              <a:lnSpc>
                <a:spcPct val="100000"/>
              </a:lnSpc>
              <a:spcBef>
                <a:spcPts val="0"/>
              </a:spcBef>
              <a:spcAft>
                <a:spcPts val="0"/>
              </a:spcAft>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Personal attitude </a:t>
            </a:r>
            <a:r>
              <a:rPr lang="en-US" sz="1200" dirty="0">
                <a:latin typeface="+mn-lt"/>
                <a:cs typeface="Arial" panose="020B0604020202020204" pitchFamily="34" charset="0"/>
              </a:rPr>
              <a:t>towards the ability to solve problems</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Solution:  Define the problem, provide different solutions, decide to choose the best solution and evaluate the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p:txBody>
      </p:sp>
    </p:spTree>
    <p:extLst>
      <p:ext uri="{BB962C8B-B14F-4D97-AF65-F5344CB8AC3E}">
        <p14:creationId xmlns:p14="http://schemas.microsoft.com/office/powerpoint/2010/main" val="211934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Problem Solving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-Are you or someone you know able to solve problems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a:lnSpc>
                <a:spcPct val="100000"/>
              </a:lnSpc>
              <a:spcBef>
                <a:spcPts val="0"/>
              </a:spcBef>
              <a:spcAft>
                <a:spcPts val="0"/>
              </a:spcAft>
            </a:pPr>
            <a:r>
              <a:rPr lang="en-US" sz="1200" b="1" kern="1200" dirty="0">
                <a:solidFill>
                  <a:schemeClr val="tx1"/>
                </a:solidFill>
                <a:effectLst/>
                <a:latin typeface="+mn-lt"/>
                <a:ea typeface="+mn-ea"/>
                <a:cs typeface="+mn-cs"/>
              </a:rPr>
              <a:t>Identify the Problem: </a:t>
            </a: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Be specific and objective </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Identify the Causes: </a:t>
            </a: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Think of all of the causes that might have led to the problem.</a:t>
            </a:r>
            <a:r>
              <a:rPr lang="en-US" sz="1200" kern="1200" baseline="0" dirty="0">
                <a:solidFill>
                  <a:schemeClr val="tx1"/>
                </a:solidFill>
                <a:effectLst/>
                <a:latin typeface="+mn-lt"/>
                <a:ea typeface="+mn-ea"/>
                <a:cs typeface="+mn-cs"/>
              </a:rPr>
              <a:t> Be </a:t>
            </a:r>
            <a:r>
              <a:rPr lang="en-US" sz="1200" kern="1200" dirty="0">
                <a:solidFill>
                  <a:schemeClr val="tx1"/>
                </a:solidFill>
                <a:effectLst/>
                <a:latin typeface="+mn-lt"/>
                <a:ea typeface="+mn-ea"/>
                <a:cs typeface="+mn-cs"/>
              </a:rPr>
              <a:t>objective and ensure there is evidence for each cause. You may want to talk to a friend or friends to make sure your perspective, ideas and/or answer(s) is/are accurate, logical, and reasonable, and that you have thought of all the possible causes behind the problem. </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Brainstorm:</a:t>
            </a: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Think of all potential solutions to the problem. Even if you originally do not think it will work, still add it to the list (for now). Which of the potential solutions is something that you can realistically try and are willing to attempt in the near future?</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Plan:</a:t>
            </a: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Think up a specific plan for correcting the problem, and specific steps to address each step. </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Execute:</a:t>
            </a: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Get started working on your plan.</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Adjust Course:</a:t>
            </a: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Check in periodically to see how your plan is working. If you are making progress, continue with the plan. If you are not making progress consider altering your plan, or move on to plan B (i.e., another potential solution you identified during brainstorming).</a:t>
            </a:r>
            <a:endParaRPr lang="en-US" sz="1200" dirty="0">
              <a:latin typeface="+mn-lt"/>
              <a:cs typeface="Arial" pitchFamily="34" charset="0"/>
            </a:endParaRPr>
          </a:p>
        </p:txBody>
      </p:sp>
    </p:spTree>
    <p:extLst>
      <p:ext uri="{BB962C8B-B14F-4D97-AF65-F5344CB8AC3E}">
        <p14:creationId xmlns:p14="http://schemas.microsoft.com/office/powerpoint/2010/main" val="107378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dirty="0"/>
              <a:t>Exercise: Problem</a:t>
            </a:r>
            <a:r>
              <a:rPr lang="en-US" sz="1200" b="1" u="sng" baseline="0" dirty="0"/>
              <a:t> Solving</a:t>
            </a:r>
          </a:p>
          <a:p>
            <a:pPr lvl="0" eaLnBrk="1" hangingPunct="1">
              <a:lnSpc>
                <a:spcPct val="100000"/>
              </a:lnSpc>
              <a:spcBef>
                <a:spcPts val="0"/>
              </a:spcBef>
              <a:spcAft>
                <a:spcPts val="0"/>
              </a:spcAft>
            </a:pPr>
            <a:endParaRPr lang="en-US" sz="1200" b="1" u="sng" baseline="0" dirty="0"/>
          </a:p>
          <a:p>
            <a:pPr>
              <a:lnSpc>
                <a:spcPct val="100000"/>
              </a:lnSpc>
              <a:spcBef>
                <a:spcPts val="0"/>
              </a:spcBef>
              <a:spcAft>
                <a:spcPts val="0"/>
              </a:spcAft>
            </a:pPr>
            <a:r>
              <a:rPr lang="en-US" sz="1200" kern="1200" dirty="0">
                <a:solidFill>
                  <a:schemeClr val="tx1"/>
                </a:solidFill>
                <a:effectLst/>
                <a:latin typeface="+mn-lt"/>
                <a:ea typeface="+mn-ea"/>
                <a:cs typeface="+mn-cs"/>
              </a:rPr>
              <a:t>The goal of this activity is to help participants to be familiar with the problem solving steps and to develop effective coping strategies.</a:t>
            </a:r>
          </a:p>
          <a:p>
            <a:pPr>
              <a:lnSpc>
                <a:spcPct val="100000"/>
              </a:lnSpc>
              <a:spcBef>
                <a:spcPts val="0"/>
              </a:spcBef>
              <a:spcAft>
                <a:spcPts val="0"/>
              </a:spcAft>
            </a:pPr>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Directions:</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Choose one of the following scenarios below and use the problem solving steps to address the scenario:</a:t>
            </a:r>
          </a:p>
          <a:p>
            <a:pPr>
              <a:lnSpc>
                <a:spcPct val="100000"/>
              </a:lnSpc>
              <a:spcBef>
                <a:spcPts val="0"/>
              </a:spcBef>
              <a:spcAft>
                <a:spcPts val="0"/>
              </a:spcAft>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kern="1200" dirty="0">
                <a:solidFill>
                  <a:schemeClr val="tx1"/>
                </a:solidFill>
                <a:effectLst/>
                <a:latin typeface="+mn-lt"/>
                <a:ea typeface="+mn-ea"/>
                <a:cs typeface="+mn-cs"/>
              </a:rPr>
              <a:t>PO Jones has fails two consecutive PFAs, and is ineligible for advancement, reenlistment or extension, he will now receive an adverse report that states significant problems on his performance evaluation. PO Jones wants to stay is the CG, but cannot seem to consistently workout and eat well with his work schedule.</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lvl="0">
              <a:lnSpc>
                <a:spcPct val="100000"/>
              </a:lnSpc>
              <a:spcBef>
                <a:spcPts val="0"/>
              </a:spcBef>
              <a:spcAft>
                <a:spcPts val="0"/>
              </a:spcAft>
            </a:pPr>
            <a:r>
              <a:rPr lang="en-US" sz="1200" kern="1200" dirty="0">
                <a:solidFill>
                  <a:schemeClr val="tx1"/>
                </a:solidFill>
                <a:effectLst/>
                <a:latin typeface="+mn-lt"/>
                <a:ea typeface="+mn-ea"/>
                <a:cs typeface="+mn-cs"/>
              </a:rPr>
              <a:t>LT Garcia is a Supply Officer. He is above the promotion zone and was not selected for promotion</a:t>
            </a:r>
            <a:r>
              <a:rPr lang="en-US" sz="1200" kern="1200" baseline="0" dirty="0">
                <a:solidFill>
                  <a:schemeClr val="tx1"/>
                </a:solidFill>
                <a:effectLst/>
                <a:latin typeface="+mn-lt"/>
                <a:ea typeface="+mn-ea"/>
                <a:cs typeface="+mn-cs"/>
              </a:rPr>
              <a:t> a second</a:t>
            </a:r>
            <a:r>
              <a:rPr lang="en-US" sz="1200" kern="1200" dirty="0">
                <a:solidFill>
                  <a:schemeClr val="tx1"/>
                </a:solidFill>
                <a:effectLst/>
                <a:latin typeface="+mn-lt"/>
                <a:ea typeface="+mn-ea"/>
                <a:cs typeface="+mn-cs"/>
              </a:rPr>
              <a:t> time. He is concerned that he will not be offered continuation and he will have to leave </a:t>
            </a:r>
            <a:r>
              <a:rPr lang="en-US" sz="1200" kern="1200">
                <a:solidFill>
                  <a:schemeClr val="tx1"/>
                </a:solidFill>
                <a:effectLst/>
                <a:latin typeface="+mn-lt"/>
                <a:ea typeface="+mn-ea"/>
                <a:cs typeface="+mn-cs"/>
              </a:rPr>
              <a:t>the CG </a:t>
            </a:r>
            <a:r>
              <a:rPr lang="en-US" sz="1200" kern="1200" dirty="0">
                <a:solidFill>
                  <a:schemeClr val="tx1"/>
                </a:solidFill>
                <a:effectLst/>
                <a:latin typeface="+mn-lt"/>
                <a:ea typeface="+mn-ea"/>
                <a:cs typeface="+mn-cs"/>
              </a:rPr>
              <a:t>after 15 years of service. What can I do? Probably nothing!</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lvl="0">
              <a:lnSpc>
                <a:spcPct val="100000"/>
              </a:lnSpc>
              <a:spcBef>
                <a:spcPts val="0"/>
              </a:spcBef>
              <a:spcAft>
                <a:spcPts val="0"/>
              </a:spcAft>
            </a:pPr>
            <a:r>
              <a:rPr lang="en-US" sz="1200" kern="1200" dirty="0">
                <a:solidFill>
                  <a:schemeClr val="tx1"/>
                </a:solidFill>
                <a:effectLst/>
                <a:latin typeface="+mn-lt"/>
                <a:ea typeface="+mn-ea"/>
                <a:cs typeface="+mn-cs"/>
              </a:rPr>
              <a:t>HM1 Brown was recently served divorce papers. She is deploying in 30 days and pre-deployment requirements are consuming her time. Her performance is plummeting and she knows it can impact her performance evaluation and opportunity to for selection to Chief Petty Officer.</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lvl="0">
              <a:lnSpc>
                <a:spcPct val="100000"/>
              </a:lnSpc>
              <a:spcBef>
                <a:spcPts val="0"/>
              </a:spcBef>
              <a:spcAft>
                <a:spcPts val="0"/>
              </a:spcAft>
            </a:pPr>
            <a:r>
              <a:rPr lang="en-US" sz="1200" kern="1200" dirty="0">
                <a:solidFill>
                  <a:schemeClr val="tx1"/>
                </a:solidFill>
                <a:effectLst/>
                <a:latin typeface="+mn-lt"/>
                <a:ea typeface="+mn-ea"/>
                <a:cs typeface="+mn-cs"/>
              </a:rPr>
              <a:t>CS2 </a:t>
            </a:r>
            <a:r>
              <a:rPr lang="en-US" sz="1200" kern="1200" dirty="0" err="1">
                <a:solidFill>
                  <a:schemeClr val="tx1"/>
                </a:solidFill>
                <a:effectLst/>
                <a:latin typeface="+mn-lt"/>
                <a:ea typeface="+mn-ea"/>
                <a:cs typeface="+mn-cs"/>
              </a:rPr>
              <a:t>Goodeats</a:t>
            </a:r>
            <a:r>
              <a:rPr lang="en-US" sz="1200" kern="1200" dirty="0">
                <a:solidFill>
                  <a:schemeClr val="tx1"/>
                </a:solidFill>
                <a:effectLst/>
                <a:latin typeface="+mn-lt"/>
                <a:ea typeface="+mn-ea"/>
                <a:cs typeface="+mn-cs"/>
              </a:rPr>
              <a:t> just found out that he failed the advancement exam and has major doubt he can pass the next time. His job, a wife and two very young kids consume his time.</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lvl="0">
              <a:lnSpc>
                <a:spcPct val="100000"/>
              </a:lnSpc>
              <a:spcBef>
                <a:spcPts val="0"/>
              </a:spcBef>
              <a:spcAft>
                <a:spcPts val="0"/>
              </a:spcAft>
            </a:pPr>
            <a:r>
              <a:rPr lang="en-US" sz="1200" kern="1200" dirty="0">
                <a:solidFill>
                  <a:schemeClr val="tx1"/>
                </a:solidFill>
                <a:effectLst/>
                <a:latin typeface="+mn-lt"/>
                <a:ea typeface="+mn-ea"/>
                <a:cs typeface="+mn-cs"/>
              </a:rPr>
              <a:t>ET2 </a:t>
            </a:r>
            <a:r>
              <a:rPr lang="en-US" sz="1200" kern="1200" dirty="0" err="1">
                <a:solidFill>
                  <a:schemeClr val="tx1"/>
                </a:solidFill>
                <a:effectLst/>
                <a:latin typeface="+mn-lt"/>
                <a:ea typeface="+mn-ea"/>
                <a:cs typeface="+mn-cs"/>
              </a:rPr>
              <a:t>Yellsalot</a:t>
            </a:r>
            <a:r>
              <a:rPr lang="en-US" sz="1200" kern="1200" dirty="0">
                <a:solidFill>
                  <a:schemeClr val="tx1"/>
                </a:solidFill>
                <a:effectLst/>
                <a:latin typeface="+mn-lt"/>
                <a:ea typeface="+mn-ea"/>
                <a:cs typeface="+mn-cs"/>
              </a:rPr>
              <a:t> is in a very tumultuous relationship. He is a very jealous person, and gets angry and has very negative thoughts about what his girlfriend might be doing when he is underway. Besides his girlfriend tiring of his jealousy and anger issues, his anger and associated negative thoughts are manifesting in negative behaviors, and he has been counseled a few times by his LPO.</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dirty="0">
                <a:solidFill>
                  <a:schemeClr val="tx1"/>
                </a:solidFill>
                <a:effectLst/>
                <a:latin typeface="+mn-lt"/>
                <a:ea typeface="+mn-ea"/>
                <a:cs typeface="+mn-cs"/>
              </a:rPr>
              <a:t>Time Allotted: </a:t>
            </a:r>
            <a:r>
              <a:rPr lang="en-US" sz="1200" kern="1200" dirty="0">
                <a:solidFill>
                  <a:schemeClr val="tx1"/>
                </a:solidFill>
                <a:effectLst/>
                <a:latin typeface="+mn-lt"/>
                <a:ea typeface="+mn-ea"/>
                <a:cs typeface="+mn-cs"/>
              </a:rPr>
              <a:t> 10 minutes</a:t>
            </a:r>
          </a:p>
          <a:p>
            <a:pPr>
              <a:lnSpc>
                <a:spcPct val="100000"/>
              </a:lnSpc>
              <a:spcBef>
                <a:spcPts val="0"/>
              </a:spcBef>
              <a:spcAft>
                <a:spcPts val="0"/>
              </a:spcAft>
            </a:pPr>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Discussion Question: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-Can the use of problem solving make you more likely to succeed in reaching your goals?</a:t>
            </a:r>
          </a:p>
          <a:p>
            <a:pPr lvl="0" eaLnBrk="1" hangingPunct="1">
              <a:lnSpc>
                <a:spcPct val="100000"/>
              </a:lnSpc>
              <a:spcBef>
                <a:spcPts val="0"/>
              </a:spcBef>
              <a:spcAft>
                <a:spcPts val="0"/>
              </a:spcAft>
            </a:pPr>
            <a:endParaRPr lang="en-US" sz="1200" b="1" u="sng" baseline="0" dirty="0">
              <a:latin typeface="+mn-lt"/>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89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1200" b="1" u="sng" baseline="0" dirty="0">
                <a:latin typeface="+mn-lt"/>
              </a:rPr>
              <a:t>Coping Skills</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en-US" sz="1200" b="1" u="sng" baseline="0" dirty="0">
                <a:latin typeface="+mn-lt"/>
              </a:rPr>
              <a:t>Discussion Questions: </a:t>
            </a:r>
          </a:p>
          <a:p>
            <a:r>
              <a:rPr lang="en-US" sz="1200" kern="1200" dirty="0">
                <a:solidFill>
                  <a:schemeClr val="tx1"/>
                </a:solidFill>
                <a:effectLst/>
                <a:latin typeface="+mn-lt"/>
                <a:ea typeface="+mn-ea"/>
                <a:cs typeface="+mn-cs"/>
              </a:rPr>
              <a:t>-Has anyone heard the term ‘coping skill’ before?</a:t>
            </a:r>
          </a:p>
          <a:p>
            <a:r>
              <a:rPr lang="en-US" sz="1200" kern="1200" dirty="0">
                <a:solidFill>
                  <a:schemeClr val="tx1"/>
                </a:solidFill>
                <a:effectLst/>
                <a:latin typeface="+mn-lt"/>
                <a:ea typeface="+mn-ea"/>
                <a:cs typeface="+mn-cs"/>
              </a:rPr>
              <a:t>-What do you think this term means?</a:t>
            </a:r>
          </a:p>
          <a:p>
            <a:r>
              <a:rPr lang="en-US" sz="1200" kern="1200" dirty="0">
                <a:solidFill>
                  <a:schemeClr val="tx1"/>
                </a:solidFill>
                <a:effectLst/>
                <a:latin typeface="+mn-lt"/>
                <a:ea typeface="+mn-ea"/>
                <a:cs typeface="+mn-cs"/>
              </a:rPr>
              <a:t>-What is an example of a coping skill?</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sz="1200" b="1" u="sng" baseline="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Coping is the process of managing demanding circumstances, </a:t>
            </a:r>
            <a:r>
              <a:rPr lang="en-US" sz="1800" b="1" dirty="0">
                <a:latin typeface="Arial" panose="020B0604020202020204" pitchFamily="34" charset="0"/>
                <a:cs typeface="Arial" panose="020B0604020202020204" pitchFamily="34" charset="0"/>
              </a:rPr>
              <a:t>solving personal and interpersonal problems</a:t>
            </a:r>
            <a:r>
              <a:rPr lang="en-US" sz="1800" dirty="0">
                <a:latin typeface="Arial" panose="020B0604020202020204" pitchFamily="34" charset="0"/>
                <a:cs typeface="Arial" panose="020B0604020202020204" pitchFamily="34" charset="0"/>
              </a:rPr>
              <a:t>, and seeking to reduce or tolerate stress or conflict</a:t>
            </a:r>
          </a:p>
          <a:p>
            <a:pPr marL="285750" indent="-285750">
              <a:lnSpc>
                <a:spcPct val="100000"/>
              </a:lnSpc>
              <a:spcBef>
                <a:spcPts val="0"/>
              </a:spcBef>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800" b="1" dirty="0">
                <a:latin typeface="Arial" panose="020B0604020202020204" pitchFamily="34" charset="0"/>
                <a:cs typeface="Arial" panose="020B0604020202020204" pitchFamily="34" charset="0"/>
              </a:rPr>
              <a:t>Coping skills</a:t>
            </a:r>
            <a:r>
              <a:rPr lang="en-US" sz="1800" dirty="0">
                <a:latin typeface="Arial" panose="020B0604020202020204" pitchFamily="34" charset="0"/>
                <a:cs typeface="Arial" panose="020B0604020202020204" pitchFamily="34" charset="0"/>
              </a:rPr>
              <a:t> are </a:t>
            </a:r>
            <a:r>
              <a:rPr lang="en-US" sz="1800" b="1" dirty="0">
                <a:latin typeface="Arial" panose="020B0604020202020204" pitchFamily="34" charset="0"/>
                <a:cs typeface="Arial" panose="020B0604020202020204" pitchFamily="34" charset="0"/>
              </a:rPr>
              <a:t>actions </a:t>
            </a:r>
            <a:r>
              <a:rPr lang="en-US" sz="1800" dirty="0">
                <a:latin typeface="Arial" panose="020B0604020202020204" pitchFamily="34" charset="0"/>
                <a:cs typeface="Arial" panose="020B0604020202020204" pitchFamily="34" charset="0"/>
              </a:rPr>
              <a:t>you take to deal with or reduce stress</a:t>
            </a:r>
          </a:p>
          <a:p>
            <a:pPr marL="742950" lvl="1"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Problematic coping skills are unhealthy OR unhelpful</a:t>
            </a:r>
          </a:p>
          <a:p>
            <a:pPr marL="742950" lvl="1"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Effective coping skills are functional, healthy AND helpful, and they are aligned with our values</a:t>
            </a:r>
          </a:p>
          <a:p>
            <a:pPr marL="742950" lvl="1" indent="-285750">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Rigid thinking and </a:t>
            </a:r>
            <a:r>
              <a:rPr lang="en-US" sz="1600" b="1" dirty="0">
                <a:latin typeface="Arial" panose="020B0604020202020204" pitchFamily="34" charset="0"/>
                <a:cs typeface="Arial" panose="020B0604020202020204" pitchFamily="34" charset="0"/>
              </a:rPr>
              <a:t>poor coping</a:t>
            </a:r>
            <a:r>
              <a:rPr lang="en-US" sz="1600" dirty="0">
                <a:latin typeface="Arial" panose="020B0604020202020204" pitchFamily="34" charset="0"/>
                <a:cs typeface="Arial" panose="020B0604020202020204" pitchFamily="34" charset="0"/>
              </a:rPr>
              <a:t> can make problems seem overwhelming, leading to inaction</a:t>
            </a:r>
          </a:p>
          <a:p>
            <a:pPr marL="0" indent="0">
              <a:lnSpc>
                <a:spcPct val="100000"/>
              </a:lnSpc>
              <a:spcBef>
                <a:spcPts val="0"/>
              </a:spcBef>
              <a:buNone/>
            </a:pPr>
            <a:endParaRPr lang="en-US" sz="1600"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Being aware (mindful) of your current habits helps you to evaluate if your "go-to" coping skills are actually effective</a:t>
            </a:r>
          </a:p>
        </p:txBody>
      </p:sp>
    </p:spTree>
    <p:extLst>
      <p:ext uri="{BB962C8B-B14F-4D97-AF65-F5344CB8AC3E}">
        <p14:creationId xmlns:p14="http://schemas.microsoft.com/office/powerpoint/2010/main" val="258664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Enhancing Your Coping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-What are some ways to enhance your coping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-Are they effective or unhelpful?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Everyone copes differently. What is healthy and helpful for one person might not be for someone else... find what works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There are four domains of effective coping that can improve your ability to cope with stress and increase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baseline="0" dirty="0">
                <a:latin typeface="+mn-lt"/>
              </a:rPr>
              <a:t>Mind: </a:t>
            </a:r>
            <a:r>
              <a:rPr lang="en-US" sz="1200" b="0" u="none" baseline="0" dirty="0">
                <a:latin typeface="+mn-lt"/>
              </a:rPr>
              <a:t>Optimism - Flexible Thinking - Behavior Control - Problem Solving - Living according to your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baseline="0" dirty="0">
                <a:latin typeface="+mn-lt"/>
              </a:rPr>
              <a:t>-Do your thoughts </a:t>
            </a:r>
            <a:r>
              <a:rPr lang="en-US" sz="1200" i="1" kern="1200" dirty="0">
                <a:solidFill>
                  <a:schemeClr val="tx1"/>
                </a:solidFill>
                <a:effectLst/>
                <a:latin typeface="+mn-lt"/>
                <a:ea typeface="+mn-ea"/>
                <a:cs typeface="+mn-cs"/>
              </a:rPr>
              <a:t>support or detract from your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-Are you taking responsibility for your own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Body: </a:t>
            </a:r>
            <a:r>
              <a:rPr lang="en-US" sz="1200" b="0" i="0" kern="1200" dirty="0">
                <a:solidFill>
                  <a:schemeClr val="tx1"/>
                </a:solidFill>
                <a:effectLst/>
                <a:latin typeface="+mn-lt"/>
                <a:ea typeface="+mn-ea"/>
                <a:cs typeface="+mn-cs"/>
              </a:rPr>
              <a:t>Physical activity - Healthy diet - Quality of sleep - Taking care of injuries and illnesses</a:t>
            </a:r>
          </a:p>
          <a:p>
            <a:pPr lvl="0">
              <a:lnSpc>
                <a:spcPct val="100000"/>
              </a:lnSpc>
              <a:spcBef>
                <a:spcPts val="0"/>
              </a:spcBef>
              <a:spcAft>
                <a:spcPts val="0"/>
              </a:spcAft>
            </a:pPr>
            <a:r>
              <a:rPr lang="en-US" sz="1200" i="1" kern="1200" dirty="0">
                <a:solidFill>
                  <a:schemeClr val="tx1"/>
                </a:solidFill>
                <a:effectLst/>
                <a:latin typeface="+mn-lt"/>
                <a:ea typeface="+mn-ea"/>
                <a:cs typeface="+mn-cs"/>
              </a:rPr>
              <a:t>-Are you exercising regularly?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i="1" kern="1200" dirty="0">
                <a:solidFill>
                  <a:schemeClr val="tx1"/>
                </a:solidFill>
                <a:effectLst/>
                <a:latin typeface="+mn-lt"/>
                <a:ea typeface="+mn-ea"/>
                <a:cs typeface="+mn-cs"/>
              </a:rPr>
              <a:t>-Are you maintaining a healthy weight?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i="1" kern="1200" dirty="0">
                <a:solidFill>
                  <a:schemeClr val="tx1"/>
                </a:solidFill>
                <a:effectLst/>
                <a:latin typeface="+mn-lt"/>
                <a:ea typeface="+mn-ea"/>
                <a:cs typeface="+mn-cs"/>
              </a:rPr>
              <a:t>-Do you have a balanced diet?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i="1" kern="1200" dirty="0">
                <a:solidFill>
                  <a:schemeClr val="tx1"/>
                </a:solidFill>
                <a:effectLst/>
                <a:latin typeface="+mn-lt"/>
                <a:ea typeface="+mn-ea"/>
                <a:cs typeface="+mn-cs"/>
              </a:rPr>
              <a:t>-Are you getting enough quality sleep?</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i="1" kern="1200" dirty="0">
                <a:solidFill>
                  <a:schemeClr val="tx1"/>
                </a:solidFill>
                <a:effectLst/>
                <a:latin typeface="+mn-lt"/>
                <a:ea typeface="+mn-ea"/>
                <a:cs typeface="+mn-cs"/>
              </a:rPr>
              <a:t>-What else can you do to improve your physical health?</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Spirit:</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Prayer - Meditation - Quiet reflection - Long walks - Appreciating mother nature - Acts of altruism - Practicing and participating in your faith or religion</a:t>
            </a:r>
          </a:p>
          <a:p>
            <a:pPr lvl="0">
              <a:lnSpc>
                <a:spcPct val="100000"/>
              </a:lnSpc>
              <a:spcBef>
                <a:spcPts val="0"/>
              </a:spcBef>
              <a:spcAft>
                <a:spcPts val="0"/>
              </a:spcAft>
            </a:pPr>
            <a:r>
              <a:rPr lang="en-US" sz="1200" i="1" kern="1200" dirty="0">
                <a:solidFill>
                  <a:schemeClr val="tx1"/>
                </a:solidFill>
                <a:effectLst/>
                <a:latin typeface="+mn-lt"/>
                <a:ea typeface="+mn-ea"/>
                <a:cs typeface="+mn-cs"/>
              </a:rPr>
              <a:t>-When was the last time you did something fulfilling?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i="1" kern="1200" dirty="0">
                <a:solidFill>
                  <a:schemeClr val="tx1"/>
                </a:solidFill>
                <a:effectLst/>
                <a:latin typeface="+mn-lt"/>
                <a:ea typeface="+mn-ea"/>
                <a:cs typeface="+mn-cs"/>
              </a:rPr>
              <a:t>-What can you do that is meaningful and will help you to reduce stress?</a:t>
            </a:r>
          </a:p>
          <a:p>
            <a:pPr lvl="0">
              <a:lnSpc>
                <a:spcPct val="100000"/>
              </a:lnSpc>
              <a:spcBef>
                <a:spcPts val="0"/>
              </a:spcBef>
              <a:spcAft>
                <a:spcPts val="0"/>
              </a:spcAft>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Social: </a:t>
            </a:r>
            <a:r>
              <a:rPr lang="en-US" sz="1200" b="0" i="0" kern="1200" dirty="0">
                <a:solidFill>
                  <a:schemeClr val="tx1"/>
                </a:solidFill>
                <a:effectLst/>
                <a:latin typeface="+mn-lt"/>
                <a:ea typeface="+mn-ea"/>
                <a:cs typeface="+mn-cs"/>
              </a:rPr>
              <a:t>Developing &amp; maintaining a trusted social</a:t>
            </a:r>
            <a:r>
              <a:rPr lang="en-US" sz="1200" b="0" i="0" kern="1200" baseline="0" dirty="0">
                <a:solidFill>
                  <a:schemeClr val="tx1"/>
                </a:solidFill>
                <a:effectLst/>
                <a:latin typeface="+mn-lt"/>
                <a:ea typeface="+mn-ea"/>
                <a:cs typeface="+mn-cs"/>
              </a:rPr>
              <a:t> support system </a:t>
            </a:r>
            <a:r>
              <a:rPr lang="en-US" sz="1200" kern="1200" dirty="0">
                <a:solidFill>
                  <a:schemeClr val="tx1"/>
                </a:solidFill>
                <a:effectLst/>
                <a:latin typeface="+mn-lt"/>
                <a:ea typeface="+mn-ea"/>
                <a:cs typeface="+mn-cs"/>
              </a:rPr>
              <a:t>(actively seeking and promoting such relationships). Social support is particularly important during periods of adversity and sustained life stress. </a:t>
            </a:r>
          </a:p>
          <a:p>
            <a:pPr lvl="0">
              <a:lnSpc>
                <a:spcPct val="100000"/>
              </a:lnSpc>
              <a:spcBef>
                <a:spcPts val="0"/>
              </a:spcBef>
              <a:spcAft>
                <a:spcPts val="0"/>
              </a:spcAft>
            </a:pPr>
            <a:r>
              <a:rPr lang="en-US" sz="1200" i="1" kern="1200" dirty="0">
                <a:solidFill>
                  <a:schemeClr val="tx1"/>
                </a:solidFill>
                <a:effectLst/>
                <a:latin typeface="+mn-lt"/>
                <a:ea typeface="+mn-ea"/>
                <a:cs typeface="+mn-cs"/>
              </a:rPr>
              <a:t>-Do you have a trusted social support system?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i="1" kern="1200" dirty="0">
                <a:solidFill>
                  <a:schemeClr val="tx1"/>
                </a:solidFill>
                <a:effectLst/>
                <a:latin typeface="+mn-lt"/>
                <a:ea typeface="+mn-ea"/>
                <a:cs typeface="+mn-cs"/>
              </a:rPr>
              <a:t>-What can you do to strengthen or increase your social support?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i="1" kern="1200" dirty="0">
                <a:solidFill>
                  <a:schemeClr val="tx1"/>
                </a:solidFill>
                <a:effectLst/>
                <a:latin typeface="+mn-lt"/>
                <a:ea typeface="+mn-ea"/>
                <a:cs typeface="+mn-cs"/>
              </a:rPr>
              <a:t>-Who can you talk to if you need help? </a:t>
            </a:r>
            <a:endParaRPr lang="en-US" sz="1200" b="1"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7025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b="1" u="sng" dirty="0"/>
              <a:t>Exercise: Effective</a:t>
            </a:r>
            <a:r>
              <a:rPr lang="en-US" b="1" u="sng" baseline="0" dirty="0"/>
              <a:t> Coping</a:t>
            </a:r>
          </a:p>
          <a:p>
            <a:pPr lvl="0" eaLnBrk="1" hangingPunct="1">
              <a:lnSpc>
                <a:spcPct val="100000"/>
              </a:lnSpc>
              <a:spcBef>
                <a:spcPts val="0"/>
              </a:spcBef>
              <a:spcAft>
                <a:spcPts val="0"/>
              </a:spcAft>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choose between Effective Coping #1 </a:t>
            </a:r>
            <a:r>
              <a:rPr lang="en-US" sz="1200" b="1" kern="1200" baseline="0" dirty="0">
                <a:solidFill>
                  <a:schemeClr val="tx1"/>
                </a:solidFill>
                <a:effectLst/>
                <a:latin typeface="+mn-lt"/>
                <a:ea typeface="+mn-ea"/>
                <a:cs typeface="+mn-cs"/>
              </a:rPr>
              <a:t>OR</a:t>
            </a:r>
            <a:r>
              <a:rPr lang="en-US" sz="1200" kern="1200" baseline="0" dirty="0">
                <a:solidFill>
                  <a:schemeClr val="tx1"/>
                </a:solidFill>
                <a:effectLst/>
                <a:latin typeface="+mn-lt"/>
                <a:ea typeface="+mn-ea"/>
                <a:cs typeface="+mn-cs"/>
              </a:rPr>
              <a:t> Effective Coping #2 to complete in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goal of these</a:t>
            </a:r>
            <a:r>
              <a:rPr lang="en-US" sz="1200" kern="1200" baseline="0" dirty="0">
                <a:solidFill>
                  <a:schemeClr val="tx1"/>
                </a:solidFill>
                <a:effectLst/>
                <a:latin typeface="+mn-lt"/>
                <a:ea typeface="+mn-ea"/>
                <a:cs typeface="+mn-cs"/>
              </a:rPr>
              <a:t> exercises is</a:t>
            </a:r>
            <a:r>
              <a:rPr lang="en-US" sz="1200" kern="1200" dirty="0">
                <a:solidFill>
                  <a:schemeClr val="tx1"/>
                </a:solidFill>
                <a:effectLst/>
                <a:latin typeface="+mn-lt"/>
                <a:ea typeface="+mn-ea"/>
                <a:cs typeface="+mn-cs"/>
              </a:rPr>
              <a:t> to help participants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recognize effective (healthy AND</a:t>
            </a:r>
            <a:r>
              <a:rPr lang="en-US" sz="1200" kern="1200" baseline="0" dirty="0">
                <a:solidFill>
                  <a:schemeClr val="tx1"/>
                </a:solidFill>
                <a:effectLst/>
                <a:latin typeface="+mn-lt"/>
                <a:ea typeface="+mn-ea"/>
                <a:cs typeface="+mn-cs"/>
              </a:rPr>
              <a:t> helpful</a:t>
            </a:r>
            <a:r>
              <a:rPr lang="en-US" sz="1200" kern="1200" dirty="0">
                <a:solidFill>
                  <a:schemeClr val="tx1"/>
                </a:solidFill>
                <a:effectLst/>
                <a:latin typeface="+mn-lt"/>
                <a:ea typeface="+mn-ea"/>
                <a:cs typeface="+mn-cs"/>
              </a:rPr>
              <a:t>) and problematic</a:t>
            </a:r>
            <a:r>
              <a:rPr lang="en-US" sz="1200" kern="1200" baseline="0" dirty="0">
                <a:solidFill>
                  <a:schemeClr val="tx1"/>
                </a:solidFill>
                <a:effectLst/>
                <a:latin typeface="+mn-lt"/>
                <a:ea typeface="+mn-ea"/>
                <a:cs typeface="+mn-cs"/>
              </a:rPr>
              <a:t> (unhealthy OR </a:t>
            </a:r>
            <a:r>
              <a:rPr lang="en-US" sz="1200" kern="1200" dirty="0">
                <a:solidFill>
                  <a:schemeClr val="tx1"/>
                </a:solidFill>
                <a:effectLst/>
                <a:latin typeface="+mn-lt"/>
                <a:ea typeface="+mn-ea"/>
                <a:cs typeface="+mn-cs"/>
              </a:rPr>
              <a:t>unhelpful) coping skills.   </a:t>
            </a:r>
          </a:p>
          <a:p>
            <a:pPr lvl="0" eaLnBrk="1" hangingPunct="1">
              <a:lnSpc>
                <a:spcPct val="100000"/>
              </a:lnSpc>
              <a:spcBef>
                <a:spcPts val="0"/>
              </a:spcBef>
              <a:spcAft>
                <a:spcPts val="0"/>
              </a:spcAft>
            </a:pPr>
            <a:endParaRPr lang="en-US" sz="1200" b="0" u="none" baseline="0" dirty="0">
              <a:latin typeface="+mn-lt"/>
            </a:endParaRPr>
          </a:p>
          <a:p>
            <a:pPr>
              <a:lnSpc>
                <a:spcPct val="100000"/>
              </a:lnSpc>
              <a:spcBef>
                <a:spcPts val="0"/>
              </a:spcBef>
              <a:spcAft>
                <a:spcPts val="0"/>
              </a:spcAft>
            </a:pPr>
            <a:r>
              <a:rPr lang="en-US" sz="1200" b="1" u="sng" strike="noStrike" kern="1200" dirty="0">
                <a:solidFill>
                  <a:schemeClr val="tx1"/>
                </a:solidFill>
                <a:effectLst/>
                <a:latin typeface="+mn-lt"/>
                <a:ea typeface="+mn-ea"/>
                <a:cs typeface="+mn-cs"/>
              </a:rPr>
              <a:t>Positive</a:t>
            </a:r>
            <a:r>
              <a:rPr lang="en-US" sz="1200" b="1" u="sng" strike="noStrike" kern="1200" baseline="0" dirty="0">
                <a:solidFill>
                  <a:schemeClr val="tx1"/>
                </a:solidFill>
                <a:effectLst/>
                <a:latin typeface="+mn-lt"/>
                <a:ea typeface="+mn-ea"/>
                <a:cs typeface="+mn-cs"/>
              </a:rPr>
              <a:t> Coping #1:</a:t>
            </a:r>
          </a:p>
          <a:p>
            <a:pPr>
              <a:lnSpc>
                <a:spcPct val="100000"/>
              </a:lnSpc>
              <a:spcBef>
                <a:spcPts val="0"/>
              </a:spcBef>
              <a:spcAft>
                <a:spcPts val="0"/>
              </a:spcAft>
            </a:pPr>
            <a:endParaRPr lang="en-US" sz="1200" b="1" u="sng" strike="noStrike" kern="1200" dirty="0">
              <a:solidFill>
                <a:schemeClr val="tx1"/>
              </a:solidFill>
              <a:effectLst/>
              <a:latin typeface="+mn-lt"/>
              <a:ea typeface="+mn-ea"/>
              <a:cs typeface="+mn-cs"/>
            </a:endParaRPr>
          </a:p>
          <a:p>
            <a:pPr>
              <a:lnSpc>
                <a:spcPct val="100000"/>
              </a:lnSpc>
              <a:spcBef>
                <a:spcPts val="0"/>
              </a:spcBef>
              <a:spcAft>
                <a:spcPts val="0"/>
              </a:spcAft>
            </a:pPr>
            <a:r>
              <a:rPr lang="en-US" sz="1200" b="1" u="sng" strike="noStrike" kern="1200" dirty="0">
                <a:solidFill>
                  <a:schemeClr val="tx1"/>
                </a:solidFill>
                <a:effectLst/>
                <a:latin typeface="+mn-lt"/>
                <a:ea typeface="+mn-ea"/>
                <a:cs typeface="+mn-cs"/>
              </a:rPr>
              <a:t>Directions: </a:t>
            </a:r>
            <a:endParaRPr lang="en-US" sz="1100" u="sng"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1. Individually OR in a group list both</a:t>
            </a:r>
            <a:r>
              <a:rPr lang="en-US" sz="1200" kern="1200" baseline="0" dirty="0">
                <a:solidFill>
                  <a:schemeClr val="tx1"/>
                </a:solidFill>
                <a:effectLst/>
                <a:latin typeface="+mn-lt"/>
                <a:ea typeface="+mn-ea"/>
                <a:cs typeface="+mn-cs"/>
              </a:rPr>
              <a:t> effective (healthy AND helpful) </a:t>
            </a:r>
            <a:r>
              <a:rPr lang="en-US" sz="1200" kern="1200" dirty="0">
                <a:solidFill>
                  <a:schemeClr val="tx1"/>
                </a:solidFill>
                <a:effectLst/>
                <a:latin typeface="+mn-lt"/>
                <a:ea typeface="+mn-ea"/>
                <a:cs typeface="+mn-cs"/>
              </a:rPr>
              <a:t>coping skills for</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4 domains </a:t>
            </a:r>
            <a:r>
              <a:rPr lang="en-US" sz="1200" b="1" kern="1200" dirty="0">
                <a:solidFill>
                  <a:schemeClr val="tx1"/>
                </a:solidFill>
                <a:effectLst/>
                <a:latin typeface="+mn-lt"/>
                <a:ea typeface="+mn-ea"/>
                <a:cs typeface="+mn-cs"/>
              </a:rPr>
              <a:t>(mind, body, spirit and social)</a:t>
            </a:r>
            <a:r>
              <a:rPr lang="en-US" sz="1200" kern="1200" dirty="0">
                <a:solidFill>
                  <a:schemeClr val="tx1"/>
                </a:solidFill>
                <a:effectLst/>
                <a:latin typeface="+mn-lt"/>
                <a:ea typeface="+mn-ea"/>
                <a:cs typeface="+mn-cs"/>
              </a:rPr>
              <a:t>. </a:t>
            </a:r>
          </a:p>
          <a:p>
            <a:pPr>
              <a:lnSpc>
                <a:spcPct val="100000"/>
              </a:lnSpc>
              <a:spcBef>
                <a:spcPts val="0"/>
              </a:spcBef>
              <a:spcAft>
                <a:spcPts val="0"/>
              </a:spcAft>
            </a:pPr>
            <a:r>
              <a:rPr lang="en-US" sz="1200" b="0" kern="1200" dirty="0">
                <a:solidFill>
                  <a:schemeClr val="tx1"/>
                </a:solidFill>
                <a:effectLst/>
                <a:latin typeface="+mn-lt"/>
                <a:ea typeface="+mn-ea"/>
                <a:cs typeface="+mn-cs"/>
              </a:rPr>
              <a:t>2.</a:t>
            </a:r>
            <a:r>
              <a:rPr lang="en-US" sz="1200" b="0" kern="1200" baseline="0" dirty="0">
                <a:solidFill>
                  <a:schemeClr val="tx1"/>
                </a:solidFill>
                <a:effectLst/>
                <a:latin typeface="+mn-lt"/>
                <a:ea typeface="+mn-ea"/>
                <a:cs typeface="+mn-cs"/>
              </a:rPr>
              <a:t> List activities you would like to do, or think are important that support these skills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Generate a discussion regarding coping skills. Give examples of your coping skills</a:t>
            </a:r>
          </a:p>
          <a:p>
            <a:pPr>
              <a:lnSpc>
                <a:spcPct val="100000"/>
              </a:lnSpc>
              <a:spcBef>
                <a:spcPts val="0"/>
              </a:spcBef>
              <a:spcAft>
                <a:spcPts val="0"/>
              </a:spcAft>
            </a:pPr>
            <a:endParaRPr lang="en-US" sz="1200" b="0"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baseline="0" dirty="0">
                <a:solidFill>
                  <a:schemeClr val="tx1"/>
                </a:solidFill>
                <a:effectLst/>
                <a:latin typeface="+mn-lt"/>
                <a:ea typeface="+mn-ea"/>
                <a:cs typeface="+mn-cs"/>
              </a:rPr>
              <a:t>Time Allotted: </a:t>
            </a:r>
            <a:r>
              <a:rPr lang="en-US" sz="1200" b="0" u="none" kern="1200" baseline="0" dirty="0">
                <a:solidFill>
                  <a:schemeClr val="tx1"/>
                </a:solidFill>
                <a:effectLst/>
                <a:latin typeface="+mn-lt"/>
                <a:ea typeface="+mn-ea"/>
                <a:cs typeface="+mn-cs"/>
              </a:rPr>
              <a:t>10</a:t>
            </a:r>
            <a:r>
              <a:rPr lang="en-US" sz="1200" b="0" kern="1200" baseline="0" dirty="0">
                <a:solidFill>
                  <a:schemeClr val="tx1"/>
                </a:solidFill>
                <a:effectLst/>
                <a:latin typeface="+mn-lt"/>
                <a:ea typeface="+mn-ea"/>
                <a:cs typeface="+mn-cs"/>
              </a:rPr>
              <a:t> minutes</a:t>
            </a:r>
          </a:p>
          <a:p>
            <a:pPr>
              <a:lnSpc>
                <a:spcPct val="100000"/>
              </a:lnSpc>
              <a:spcBef>
                <a:spcPts val="0"/>
              </a:spcBef>
              <a:spcAft>
                <a:spcPts val="0"/>
              </a:spcAft>
            </a:pPr>
            <a:endParaRPr lang="en-US" sz="1200" b="0" kern="1200" baseline="0" dirty="0">
              <a:solidFill>
                <a:schemeClr val="tx1"/>
              </a:solidFill>
              <a:effectLst/>
              <a:latin typeface="+mn-lt"/>
              <a:ea typeface="+mn-ea"/>
              <a:cs typeface="+mn-cs"/>
            </a:endParaRPr>
          </a:p>
          <a:p>
            <a:pPr>
              <a:lnSpc>
                <a:spcPct val="100000"/>
              </a:lnSpc>
              <a:spcBef>
                <a:spcPts val="0"/>
              </a:spcBef>
              <a:spcAft>
                <a:spcPts val="0"/>
              </a:spcAft>
            </a:pPr>
            <a:r>
              <a:rPr lang="en-US" sz="1200" b="1" u="sng" kern="1200" baseline="0" dirty="0">
                <a:solidFill>
                  <a:schemeClr val="tx1"/>
                </a:solidFill>
                <a:effectLst/>
                <a:latin typeface="+mn-lt"/>
                <a:ea typeface="+mn-ea"/>
                <a:cs typeface="+mn-cs"/>
              </a:rPr>
              <a:t>Discussion Questions: </a:t>
            </a:r>
          </a:p>
          <a:p>
            <a:pPr>
              <a:lnSpc>
                <a:spcPct val="100000"/>
              </a:lnSpc>
              <a:spcBef>
                <a:spcPts val="0"/>
              </a:spcBef>
              <a:spcAft>
                <a:spcPts val="0"/>
              </a:spcAft>
            </a:pPr>
            <a:r>
              <a:rPr lang="en-US" sz="1200" b="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Did any of your coping strategies surprise you?</a:t>
            </a:r>
            <a:endParaRPr lang="en-US" sz="1200" b="0" kern="1200" baseline="0" dirty="0">
              <a:solidFill>
                <a:schemeClr val="tx1"/>
              </a:solidFill>
              <a:effectLst/>
              <a:latin typeface="+mn-lt"/>
              <a:ea typeface="+mn-ea"/>
              <a:cs typeface="+mn-cs"/>
            </a:endParaRPr>
          </a:p>
          <a:p>
            <a:pPr>
              <a:lnSpc>
                <a:spcPct val="100000"/>
              </a:lnSpc>
              <a:spcBef>
                <a:spcPts val="0"/>
              </a:spcBef>
              <a:spcAft>
                <a:spcPts val="0"/>
              </a:spcAft>
            </a:pPr>
            <a:endParaRPr lang="en-US" sz="1200" b="0" kern="1200" baseline="0" dirty="0">
              <a:solidFill>
                <a:schemeClr val="tx1"/>
              </a:solidFill>
              <a:effectLst/>
              <a:latin typeface="+mn-lt"/>
              <a:ea typeface="+mn-ea"/>
              <a:cs typeface="+mn-cs"/>
            </a:endParaRPr>
          </a:p>
          <a:p>
            <a:pPr>
              <a:lnSpc>
                <a:spcPct val="100000"/>
              </a:lnSpc>
              <a:spcBef>
                <a:spcPts val="0"/>
              </a:spcBef>
              <a:spcAft>
                <a:spcPts val="0"/>
              </a:spcAft>
            </a:pPr>
            <a:r>
              <a:rPr lang="en-US" sz="1200" b="1" u="sng" kern="1200" baseline="0" dirty="0">
                <a:solidFill>
                  <a:schemeClr val="tx1"/>
                </a:solidFill>
                <a:effectLst/>
                <a:latin typeface="+mn-lt"/>
                <a:ea typeface="+mn-ea"/>
                <a:cs typeface="+mn-cs"/>
              </a:rPr>
              <a:t>Positive Coping #2: </a:t>
            </a:r>
          </a:p>
          <a:p>
            <a:pPr>
              <a:lnSpc>
                <a:spcPct val="100000"/>
              </a:lnSpc>
              <a:spcBef>
                <a:spcPts val="0"/>
              </a:spcBef>
              <a:spcAft>
                <a:spcPts val="0"/>
              </a:spcAft>
            </a:pPr>
            <a:endParaRPr lang="en-US" sz="1200" b="0" kern="1200" baseline="0" dirty="0">
              <a:solidFill>
                <a:schemeClr val="tx1"/>
              </a:solidFill>
              <a:effectLst/>
              <a:latin typeface="+mn-lt"/>
              <a:ea typeface="+mn-ea"/>
              <a:cs typeface="+mn-cs"/>
            </a:endParaRPr>
          </a:p>
          <a:p>
            <a:pPr>
              <a:lnSpc>
                <a:spcPct val="100000"/>
              </a:lnSpc>
              <a:spcBef>
                <a:spcPts val="0"/>
              </a:spcBef>
              <a:spcAft>
                <a:spcPts val="0"/>
              </a:spcAft>
            </a:pPr>
            <a:r>
              <a:rPr lang="en-US" sz="1200" b="1" u="sng" kern="1200" baseline="0" dirty="0">
                <a:solidFill>
                  <a:schemeClr val="tx1"/>
                </a:solidFill>
                <a:effectLst/>
                <a:latin typeface="+mn-lt"/>
                <a:ea typeface="+mn-ea"/>
                <a:cs typeface="+mn-cs"/>
              </a:rPr>
              <a:t>Directions:</a:t>
            </a:r>
          </a:p>
          <a:p>
            <a:pPr>
              <a:lnSpc>
                <a:spcPct val="100000"/>
              </a:lnSpc>
              <a:spcBef>
                <a:spcPts val="0"/>
              </a:spcBef>
              <a:spcAft>
                <a:spcPts val="0"/>
              </a:spcAft>
            </a:pPr>
            <a:r>
              <a:rPr lang="en-US" sz="1200" b="0" kern="1200" baseline="0" dirty="0">
                <a:solidFill>
                  <a:schemeClr val="tx1"/>
                </a:solidFill>
                <a:effectLst/>
                <a:latin typeface="+mn-lt"/>
                <a:ea typeface="+mn-ea"/>
                <a:cs typeface="+mn-cs"/>
              </a:rPr>
              <a:t>1. Individually OR in groups list both effective</a:t>
            </a:r>
            <a:r>
              <a:rPr lang="en-US" sz="1200" kern="1200" dirty="0">
                <a:solidFill>
                  <a:schemeClr val="tx1"/>
                </a:solidFill>
                <a:effectLst/>
                <a:latin typeface="+mn-lt"/>
                <a:ea typeface="+mn-ea"/>
                <a:cs typeface="+mn-cs"/>
              </a:rPr>
              <a:t> (healthy AND helpful) and problematic</a:t>
            </a:r>
            <a:r>
              <a:rPr lang="en-US" sz="1200" kern="1200" baseline="0" dirty="0">
                <a:solidFill>
                  <a:schemeClr val="tx1"/>
                </a:solidFill>
                <a:effectLst/>
                <a:latin typeface="+mn-lt"/>
                <a:ea typeface="+mn-ea"/>
                <a:cs typeface="+mn-cs"/>
              </a:rPr>
              <a:t> (unhealthy OR </a:t>
            </a:r>
            <a:r>
              <a:rPr lang="en-US" sz="1200" kern="1200" dirty="0">
                <a:solidFill>
                  <a:schemeClr val="tx1"/>
                </a:solidFill>
                <a:effectLst/>
                <a:latin typeface="+mn-lt"/>
                <a:ea typeface="+mn-ea"/>
                <a:cs typeface="+mn-cs"/>
              </a:rPr>
              <a:t>unhelpful) coping skills.</a:t>
            </a:r>
          </a:p>
          <a:p>
            <a:pPr>
              <a:lnSpc>
                <a:spcPct val="100000"/>
              </a:lnSpc>
              <a:spcBef>
                <a:spcPts val="0"/>
              </a:spcBef>
              <a:spcAft>
                <a:spcPts val="0"/>
              </a:spcAft>
            </a:pPr>
            <a:r>
              <a:rPr lang="en-US" sz="1200" b="0" kern="1200" baseline="0" dirty="0">
                <a:solidFill>
                  <a:schemeClr val="tx1"/>
                </a:solidFill>
                <a:effectLst/>
                <a:latin typeface="+mn-lt"/>
                <a:ea typeface="+mn-ea"/>
                <a:cs typeface="+mn-cs"/>
              </a:rPr>
              <a:t>2. Compare the 2 lists: Do the problematic coping skills outnumber the effective?  If so, ask the audience why this is so?  This will generate a discussion. It is easier to have unhealthy “go to” coping skills to resolve problems.  </a:t>
            </a:r>
            <a:endParaRPr lang="en-US" sz="1000" b="0" kern="1200" dirty="0">
              <a:solidFill>
                <a:schemeClr val="tx1"/>
              </a:solidFill>
              <a:effectLst/>
              <a:latin typeface="+mn-lt"/>
              <a:ea typeface="+mn-ea"/>
              <a:cs typeface="+mn-cs"/>
            </a:endParaRPr>
          </a:p>
          <a:p>
            <a:pPr lvl="0" eaLnBrk="1" hangingPunct="1">
              <a:lnSpc>
                <a:spcPct val="100000"/>
              </a:lnSpc>
              <a:spcBef>
                <a:spcPts val="0"/>
              </a:spcBef>
              <a:spcAft>
                <a:spcPts val="0"/>
              </a:spcAft>
            </a:pPr>
            <a:endParaRPr lang="en-US" sz="1200" b="1" u="none" baseline="0" dirty="0">
              <a:latin typeface="+mn-lt"/>
            </a:endParaRPr>
          </a:p>
          <a:p>
            <a:pPr lvl="0" eaLnBrk="1" hangingPunct="1">
              <a:lnSpc>
                <a:spcPct val="100000"/>
              </a:lnSpc>
              <a:spcBef>
                <a:spcPts val="0"/>
              </a:spcBef>
              <a:spcAft>
                <a:spcPts val="0"/>
              </a:spcAft>
            </a:pPr>
            <a:r>
              <a:rPr lang="en-US" sz="1200" b="1" u="sng" baseline="0" dirty="0">
                <a:latin typeface="+mn-lt"/>
              </a:rPr>
              <a:t>Time Allotted: </a:t>
            </a:r>
            <a:r>
              <a:rPr lang="en-US" sz="1200" b="0" u="none" baseline="0" dirty="0">
                <a:latin typeface="+mn-lt"/>
              </a:rPr>
              <a:t>10 minutes</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Discussion Questions: </a:t>
            </a:r>
          </a:p>
          <a:p>
            <a:pPr lvl="0" eaLnBrk="1" hangingPunct="1">
              <a:lnSpc>
                <a:spcPct val="100000"/>
              </a:lnSpc>
              <a:spcBef>
                <a:spcPts val="0"/>
              </a:spcBef>
              <a:spcAft>
                <a:spcPts val="0"/>
              </a:spcAft>
            </a:pPr>
            <a:r>
              <a:rPr lang="en-US" sz="1200" b="0" u="none" baseline="0" dirty="0">
                <a:latin typeface="+mn-lt"/>
              </a:rPr>
              <a:t>-</a:t>
            </a:r>
            <a:r>
              <a:rPr lang="en-US" sz="1200" kern="1200" dirty="0">
                <a:solidFill>
                  <a:schemeClr val="tx1"/>
                </a:solidFill>
                <a:effectLst/>
                <a:latin typeface="+mn-lt"/>
                <a:ea typeface="+mn-ea"/>
                <a:cs typeface="+mn-cs"/>
              </a:rPr>
              <a:t>Did any of your coping strategies surprise you?</a:t>
            </a:r>
            <a:endParaRPr lang="en-US" sz="1200" b="0" u="none" baseline="0" dirty="0">
              <a:latin typeface="+mn-lt"/>
            </a:endParaRPr>
          </a:p>
          <a:p>
            <a:pPr lvl="0" eaLnBrk="1" hangingPunct="1">
              <a:lnSpc>
                <a:spcPct val="100000"/>
              </a:lnSpc>
              <a:spcBef>
                <a:spcPts val="0"/>
              </a:spcBef>
              <a:spcAft>
                <a:spcPts val="0"/>
              </a:spcAft>
            </a:pPr>
            <a:endParaRPr lang="en-US" sz="1200" b="0" u="none" baseline="0" dirty="0">
              <a:latin typeface="+mn-lt"/>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0851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44827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2720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50874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58FB76-9405-4D5A-A158-16AE16AEAA6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2513258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8FB76-9405-4D5A-A158-16AE16AEAA6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130195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8FB76-9405-4D5A-A158-16AE16AEAA6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356132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58FB76-9405-4D5A-A158-16AE16AEAA6C}"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25247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58FB76-9405-4D5A-A158-16AE16AEAA6C}"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63743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58FB76-9405-4D5A-A158-16AE16AEAA6C}"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4056860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8FB76-9405-4D5A-A158-16AE16AEAA6C}"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2501034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58FB76-9405-4D5A-A158-16AE16AEAA6C}"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289643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820405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58FB76-9405-4D5A-A158-16AE16AEAA6C}"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859977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8FB76-9405-4D5A-A158-16AE16AEAA6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349015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8FB76-9405-4D5A-A158-16AE16AEAA6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2B58-E874-4F5B-BAC6-495A2FECDB0E}" type="slidenum">
              <a:rPr lang="en-US" smtClean="0"/>
              <a:t>‹#›</a:t>
            </a:fld>
            <a:endParaRPr lang="en-US"/>
          </a:p>
        </p:txBody>
      </p:sp>
    </p:spTree>
    <p:extLst>
      <p:ext uri="{BB962C8B-B14F-4D97-AF65-F5344CB8AC3E}">
        <p14:creationId xmlns:p14="http://schemas.microsoft.com/office/powerpoint/2010/main" val="26471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90375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8C03DE-66D3-4A40-B6E8-F32F029B5E44}"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7720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8C03DE-66D3-4A40-B6E8-F32F029B5E44}"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3182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8C03DE-66D3-4A40-B6E8-F32F029B5E44}"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62137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03DE-66D3-4A40-B6E8-F32F029B5E44}"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3559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99899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85180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03DE-66D3-4A40-B6E8-F32F029B5E44}" type="datetimeFigureOut">
              <a:rPr lang="en-US" smtClean="0"/>
              <a:t>7/9/2023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AD58-BC20-423D-9EE0-CEB8D451534F}" type="slidenum">
              <a:rPr lang="en-US" smtClean="0"/>
              <a:t>‹#›</a:t>
            </a:fld>
            <a:endParaRPr lang="en-US"/>
          </a:p>
        </p:txBody>
      </p:sp>
    </p:spTree>
    <p:extLst>
      <p:ext uri="{BB962C8B-B14F-4D97-AF65-F5344CB8AC3E}">
        <p14:creationId xmlns:p14="http://schemas.microsoft.com/office/powerpoint/2010/main" val="46782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FB76-9405-4D5A-A158-16AE16AEAA6C}" type="datetimeFigureOut">
              <a:rPr lang="en-US" smtClean="0"/>
              <a:t>7/9/2023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52B58-E874-4F5B-BAC6-495A2FECDB0E}" type="slidenum">
              <a:rPr lang="en-US" smtClean="0"/>
              <a:t>‹#›</a:t>
            </a:fld>
            <a:endParaRPr lang="en-US"/>
          </a:p>
        </p:txBody>
      </p:sp>
    </p:spTree>
    <p:extLst>
      <p:ext uri="{BB962C8B-B14F-4D97-AF65-F5344CB8AC3E}">
        <p14:creationId xmlns:p14="http://schemas.microsoft.com/office/powerpoint/2010/main" val="3114241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554" y="4144314"/>
            <a:ext cx="7772400" cy="1674222"/>
          </a:xfrm>
        </p:spPr>
        <p:txBody>
          <a:bodyPr anchor="ctr">
            <a:normAutofit/>
          </a:bodyPr>
          <a:lstStyle/>
          <a:p>
            <a:r>
              <a:rPr lang="en-US" sz="5400" b="1">
                <a:latin typeface="Times New Roman"/>
                <a:cs typeface="Times New Roman"/>
              </a:rPr>
              <a:t>Problem Solving</a:t>
            </a:r>
            <a:br>
              <a:rPr lang="en-US" sz="5400" b="1" dirty="0">
                <a:latin typeface="Times New Roman"/>
                <a:cs typeface="Times New Roman"/>
              </a:rPr>
            </a:br>
            <a:endParaRPr lang="en-US" sz="5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5" name="Group 4"/>
          <p:cNvGrpSpPr/>
          <p:nvPr/>
        </p:nvGrpSpPr>
        <p:grpSpPr>
          <a:xfrm>
            <a:off x="0" y="0"/>
            <a:ext cx="9144000" cy="4042611"/>
            <a:chOff x="0" y="0"/>
            <a:chExt cx="9144000" cy="4042611"/>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284967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57216" y="2247900"/>
            <a:ext cx="8220157" cy="3647440"/>
          </a:xfrm>
        </p:spPr>
        <p:txBody>
          <a:bodyPr>
            <a:normAutofit/>
          </a:bodyPr>
          <a:lstStyle/>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DEFINE</a:t>
            </a:r>
            <a:r>
              <a:rPr lang="en-US" sz="1800" dirty="0">
                <a:latin typeface="Arial" panose="020B0604020202020204" pitchFamily="34" charset="0"/>
                <a:ea typeface="ＭＳ Ｐゴシック" charset="0"/>
                <a:cs typeface="Arial" panose="020B0604020202020204" pitchFamily="34" charset="0"/>
              </a:rPr>
              <a:t> and </a:t>
            </a:r>
            <a:r>
              <a:rPr lang="en-US" sz="1800" b="1" dirty="0">
                <a:latin typeface="Arial" panose="020B0604020202020204" pitchFamily="34" charset="0"/>
                <a:ea typeface="ＭＳ Ｐゴシック" charset="0"/>
                <a:cs typeface="Arial" panose="020B0604020202020204" pitchFamily="34" charset="0"/>
              </a:rPr>
              <a:t>DESCRIBE </a:t>
            </a:r>
            <a:r>
              <a:rPr lang="en-US" sz="1800" dirty="0">
                <a:latin typeface="Arial" panose="020B0604020202020204" pitchFamily="34" charset="0"/>
                <a:ea typeface="ＭＳ Ｐゴシック" charset="0"/>
                <a:cs typeface="Arial" panose="020B0604020202020204" pitchFamily="34" charset="0"/>
              </a:rPr>
              <a:t>the basic steps of problem solving</a:t>
            </a:r>
          </a:p>
          <a:p>
            <a:pPr>
              <a:lnSpc>
                <a:spcPct val="100000"/>
              </a:lnSpc>
              <a:spcBef>
                <a:spcPts val="0"/>
              </a:spcBef>
            </a:pPr>
            <a:endParaRPr lang="en-US" sz="1800" dirty="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IDENTIFY</a:t>
            </a:r>
            <a:r>
              <a:rPr lang="en-US" sz="1800" dirty="0">
                <a:latin typeface="Arial" panose="020B0604020202020204" pitchFamily="34" charset="0"/>
                <a:ea typeface="ＭＳ Ｐゴシック" charset="0"/>
                <a:cs typeface="Arial" panose="020B0604020202020204" pitchFamily="34" charset="0"/>
              </a:rPr>
              <a:t> and </a:t>
            </a:r>
            <a:r>
              <a:rPr lang="en-US" sz="1800" b="1" dirty="0">
                <a:latin typeface="Arial" panose="020B0604020202020204" pitchFamily="34" charset="0"/>
                <a:ea typeface="ＭＳ Ｐゴシック" charset="0"/>
                <a:cs typeface="Arial" panose="020B0604020202020204" pitchFamily="34" charset="0"/>
              </a:rPr>
              <a:t>DISCUSS</a:t>
            </a:r>
            <a:r>
              <a:rPr lang="en-US" sz="1800" dirty="0">
                <a:latin typeface="Arial" panose="020B0604020202020204" pitchFamily="34" charset="0"/>
                <a:ea typeface="ＭＳ Ｐゴシック" charset="0"/>
                <a:cs typeface="Arial" panose="020B0604020202020204" pitchFamily="34" charset="0"/>
              </a:rPr>
              <a:t> barriers to problem solving</a:t>
            </a:r>
          </a:p>
          <a:p>
            <a:pPr marL="0" indent="0">
              <a:lnSpc>
                <a:spcPct val="100000"/>
              </a:lnSpc>
              <a:spcBef>
                <a:spcPts val="0"/>
              </a:spcBef>
              <a:buNone/>
            </a:pPr>
            <a:endParaRPr lang="en-US" sz="1800" dirty="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EXPLAIN</a:t>
            </a:r>
            <a:r>
              <a:rPr lang="en-US" sz="1800" dirty="0">
                <a:latin typeface="Arial" panose="020B0604020202020204" pitchFamily="34" charset="0"/>
                <a:ea typeface="ＭＳ Ｐゴシック" charset="0"/>
                <a:cs typeface="Arial" panose="020B0604020202020204" pitchFamily="34" charset="0"/>
              </a:rPr>
              <a:t> what it means to cope</a:t>
            </a:r>
          </a:p>
          <a:p>
            <a:pPr marL="0" indent="0">
              <a:lnSpc>
                <a:spcPct val="100000"/>
              </a:lnSpc>
              <a:spcBef>
                <a:spcPts val="0"/>
              </a:spcBef>
              <a:buNone/>
            </a:pPr>
            <a:endParaRPr lang="en-US" sz="1800" dirty="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IDENTIFY</a:t>
            </a:r>
            <a:r>
              <a:rPr lang="en-US" sz="1800" dirty="0">
                <a:latin typeface="Arial" panose="020B0604020202020204" pitchFamily="34" charset="0"/>
                <a:ea typeface="ＭＳ Ｐゴシック" charset="0"/>
                <a:cs typeface="Arial" panose="020B0604020202020204" pitchFamily="34" charset="0"/>
              </a:rPr>
              <a:t> and </a:t>
            </a:r>
            <a:r>
              <a:rPr lang="en-US" sz="1800" b="1" dirty="0">
                <a:latin typeface="Arial" panose="020B0604020202020204" pitchFamily="34" charset="0"/>
                <a:ea typeface="ＭＳ Ｐゴシック" charset="0"/>
                <a:cs typeface="Arial" panose="020B0604020202020204" pitchFamily="34" charset="0"/>
              </a:rPr>
              <a:t>DISCUSS</a:t>
            </a:r>
            <a:r>
              <a:rPr lang="en-US" sz="1800" dirty="0">
                <a:latin typeface="Arial" panose="020B0604020202020204" pitchFamily="34" charset="0"/>
                <a:ea typeface="ＭＳ Ｐゴシック" charset="0"/>
                <a:cs typeface="Arial" panose="020B0604020202020204" pitchFamily="34" charset="0"/>
              </a:rPr>
              <a:t> both effective (healthy AND helpful) and problematic (unhealthy OR unhelpful) coping skills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4430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Problem Solving</a:t>
            </a:r>
          </a:p>
        </p:txBody>
      </p:sp>
      <p:sp>
        <p:nvSpPr>
          <p:cNvPr id="7171" name="Rectangle 3"/>
          <p:cNvSpPr>
            <a:spLocks noGrp="1" noChangeArrowheads="1"/>
          </p:cNvSpPr>
          <p:nvPr>
            <p:ph type="body" sz="half" idx="4294967295"/>
          </p:nvPr>
        </p:nvSpPr>
        <p:spPr>
          <a:xfrm>
            <a:off x="557216" y="2247900"/>
            <a:ext cx="8220157" cy="3647440"/>
          </a:xfrm>
        </p:spPr>
        <p:txBody>
          <a:bodyPr>
            <a:normAutofit/>
          </a:bodyPr>
          <a:lstStyle/>
          <a:p>
            <a:pPr>
              <a:lnSpc>
                <a:spcPct val="100000"/>
              </a:lnSpc>
              <a:spcBef>
                <a:spcPts val="0"/>
              </a:spcBef>
            </a:pPr>
            <a:r>
              <a:rPr lang="en-US" sz="1800" dirty="0">
                <a:latin typeface="Arial" panose="020B0604020202020204" pitchFamily="34" charset="0"/>
                <a:cs typeface="Arial" panose="020B0604020202020204" pitchFamily="34" charset="0"/>
              </a:rPr>
              <a:t>The process of finding solutions to difficult or complex issues </a:t>
            </a:r>
            <a:r>
              <a:rPr lang="en-US" sz="1800" b="1" dirty="0">
                <a:latin typeface="Arial" panose="020B0604020202020204" pitchFamily="34" charset="0"/>
                <a:cs typeface="Arial" panose="020B0604020202020204" pitchFamily="34" charset="0"/>
              </a:rPr>
              <a:t>to cope with everyday challenges and adversity</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Effective problem solving requires time, energy, and pen-to-paper</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Requires a concentrated effort on the part of the individual and will benefit from asking for help </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An opportunity to learn </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An </a:t>
            </a:r>
            <a:r>
              <a:rPr lang="en-US" sz="1800" b="1" dirty="0">
                <a:latin typeface="Arial" panose="020B0604020202020204" pitchFamily="34" charset="0"/>
                <a:cs typeface="Arial" panose="020B0604020202020204" pitchFamily="34" charset="0"/>
              </a:rPr>
              <a:t>effective coping skill </a:t>
            </a:r>
            <a:r>
              <a:rPr lang="en-US" sz="1800" dirty="0">
                <a:latin typeface="Arial" panose="020B0604020202020204" pitchFamily="34" charset="0"/>
                <a:cs typeface="Arial" panose="020B0604020202020204" pitchFamily="34" charset="0"/>
              </a:rPr>
              <a:t>that can bolster resilience</a:t>
            </a:r>
          </a:p>
          <a:p>
            <a:pPr>
              <a:lnSpc>
                <a:spcPct val="100000"/>
              </a:lnSpc>
              <a:spcBef>
                <a:spcPts val="0"/>
              </a:spcBef>
            </a:pPr>
            <a:endParaRPr lang="en-US" sz="1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3987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Barriers to Problem Solving    </a:t>
            </a:r>
          </a:p>
        </p:txBody>
      </p:sp>
      <p:sp>
        <p:nvSpPr>
          <p:cNvPr id="8" name="Content Placeholder 3"/>
          <p:cNvSpPr>
            <a:spLocks noGrp="1"/>
          </p:cNvSpPr>
          <p:nvPr>
            <p:ph type="body" sz="half" idx="4294967295"/>
          </p:nvPr>
        </p:nvSpPr>
        <p:spPr>
          <a:xfrm>
            <a:off x="552450" y="2247900"/>
            <a:ext cx="8220075" cy="3657600"/>
          </a:xfrm>
        </p:spPr>
        <p:txBody>
          <a:bodyPr>
            <a:noAutofit/>
          </a:bodyPr>
          <a:lstStyle/>
          <a:p>
            <a:pPr>
              <a:lnSpc>
                <a:spcPct val="100000"/>
              </a:lnSpc>
              <a:spcBef>
                <a:spcPts val="0"/>
              </a:spcBef>
            </a:pPr>
            <a:r>
              <a:rPr lang="en-US" sz="1800" b="1" dirty="0">
                <a:latin typeface="Arial" panose="020B0604020202020204" pitchFamily="34" charset="0"/>
                <a:cs typeface="Arial" panose="020B0604020202020204" pitchFamily="34" charset="0"/>
              </a:rPr>
              <a:t>Inflexible</a:t>
            </a:r>
            <a:r>
              <a:rPr lang="en-US" sz="1800" dirty="0">
                <a:latin typeface="Arial" panose="020B0604020202020204" pitchFamily="34" charset="0"/>
                <a:cs typeface="Arial" panose="020B0604020202020204" pitchFamily="34" charset="0"/>
              </a:rPr>
              <a:t>: Negative thinking</a:t>
            </a:r>
          </a:p>
          <a:p>
            <a:pPr lvl="1">
              <a:lnSpc>
                <a:spcPct val="100000"/>
              </a:lnSpc>
              <a:spcBef>
                <a:spcPts val="0"/>
              </a:spcBef>
            </a:pPr>
            <a:r>
              <a:rPr lang="en-US" sz="1600" dirty="0">
                <a:latin typeface="Arial" panose="020B0604020202020204" pitchFamily="34" charset="0"/>
                <a:cs typeface="Arial" panose="020B0604020202020204" pitchFamily="34" charset="0"/>
              </a:rPr>
              <a:t>Solution: Use flexible thinking and thought changing tools</a:t>
            </a:r>
          </a:p>
          <a:p>
            <a:pPr marL="457200" lvl="1"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Blaming others: </a:t>
            </a:r>
            <a:r>
              <a:rPr lang="en-US" sz="1800" dirty="0">
                <a:latin typeface="Arial" panose="020B0604020202020204" pitchFamily="34" charset="0"/>
                <a:cs typeface="Arial" panose="020B0604020202020204" pitchFamily="34" charset="0"/>
              </a:rPr>
              <a:t>Lack of personal accountability</a:t>
            </a:r>
          </a:p>
          <a:p>
            <a:pPr lvl="1">
              <a:lnSpc>
                <a:spcPct val="100000"/>
              </a:lnSpc>
              <a:spcBef>
                <a:spcPts val="0"/>
              </a:spcBef>
            </a:pPr>
            <a:r>
              <a:rPr lang="en-US" sz="1600" dirty="0">
                <a:latin typeface="Arial" panose="020B0604020202020204" pitchFamily="34" charset="0"/>
                <a:cs typeface="Arial" panose="020B0604020202020204" pitchFamily="34" charset="0"/>
              </a:rPr>
              <a:t>Solution: Resist the urge to blame someone for your problems</a:t>
            </a:r>
          </a:p>
          <a:p>
            <a:pPr marL="457200" lvl="1" indent="0">
              <a:lnSpc>
                <a:spcPct val="100000"/>
              </a:lnSpc>
              <a:spcBef>
                <a:spcPts val="0"/>
              </a:spcBef>
              <a:buNone/>
            </a:pPr>
            <a:endParaRPr lang="en-US" sz="17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Problematic Coping: </a:t>
            </a:r>
            <a:r>
              <a:rPr lang="en-US" sz="1800" dirty="0">
                <a:latin typeface="Arial" panose="020B0604020202020204" pitchFamily="34" charset="0"/>
                <a:cs typeface="Arial" panose="020B0604020202020204" pitchFamily="34" charset="0"/>
              </a:rPr>
              <a:t>Unhealthy coping</a:t>
            </a:r>
            <a:r>
              <a:rPr lang="en-US" sz="2100" dirty="0">
                <a:latin typeface="Arial" panose="020B0604020202020204" pitchFamily="34" charset="0"/>
                <a:cs typeface="Arial" panose="020B0604020202020204" pitchFamily="34" charset="0"/>
              </a:rPr>
              <a:t> </a:t>
            </a:r>
          </a:p>
          <a:p>
            <a:pPr lvl="1">
              <a:lnSpc>
                <a:spcPct val="100000"/>
              </a:lnSpc>
              <a:spcBef>
                <a:spcPts val="0"/>
              </a:spcBef>
            </a:pPr>
            <a:r>
              <a:rPr lang="en-US" sz="1600" dirty="0">
                <a:latin typeface="Arial" panose="020B0604020202020204" pitchFamily="34" charset="0"/>
                <a:cs typeface="Arial" panose="020B0604020202020204" pitchFamily="34" charset="0"/>
              </a:rPr>
              <a:t>Solution: Practice effective coping</a:t>
            </a:r>
          </a:p>
          <a:p>
            <a:pPr marL="457200" lvl="1" indent="0">
              <a:lnSpc>
                <a:spcPct val="100000"/>
              </a:lnSpc>
              <a:spcBef>
                <a:spcPts val="0"/>
              </a:spcBef>
              <a:buNone/>
            </a:pPr>
            <a:endParaRPr lang="en-US" sz="17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Unrealistic goals</a:t>
            </a:r>
          </a:p>
          <a:p>
            <a:pPr lvl="1">
              <a:lnSpc>
                <a:spcPct val="100000"/>
              </a:lnSpc>
              <a:spcBef>
                <a:spcPts val="0"/>
              </a:spcBef>
            </a:pPr>
            <a:r>
              <a:rPr lang="en-US" sz="1600" dirty="0">
                <a:latin typeface="Arial" panose="020B0604020202020204" pitchFamily="34" charset="0"/>
                <a:cs typeface="Arial" panose="020B0604020202020204" pitchFamily="34" charset="0"/>
              </a:rPr>
              <a:t>Solution: Set reasonable goals that align with your values</a:t>
            </a:r>
          </a:p>
          <a:p>
            <a:pPr lvl="1">
              <a:lnSpc>
                <a:spcPct val="100000"/>
              </a:lnSpc>
              <a:spcBef>
                <a:spcPts val="0"/>
              </a:spcBef>
            </a:pPr>
            <a:endParaRPr lang="en-US" sz="17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Personal attitude </a:t>
            </a:r>
            <a:r>
              <a:rPr lang="en-US" sz="1800" dirty="0">
                <a:latin typeface="Arial" panose="020B0604020202020204" pitchFamily="34" charset="0"/>
                <a:cs typeface="Arial" panose="020B0604020202020204" pitchFamily="34" charset="0"/>
              </a:rPr>
              <a:t>towards the ability to solve problems</a:t>
            </a:r>
          </a:p>
          <a:p>
            <a:pPr lvl="1">
              <a:lnSpc>
                <a:spcPct val="100000"/>
              </a:lnSpc>
              <a:spcBef>
                <a:spcPts val="0"/>
              </a:spcBef>
            </a:pPr>
            <a:r>
              <a:rPr lang="en-US" sz="1600" dirty="0">
                <a:latin typeface="Arial" panose="020B0604020202020204" pitchFamily="34" charset="0"/>
                <a:cs typeface="Arial" panose="020B0604020202020204" pitchFamily="34" charset="0"/>
              </a:rPr>
              <a:t>Solution: Define the problem, provide different solutions, decide to choose the best solution and evaluate the outcome </a:t>
            </a:r>
          </a:p>
          <a:p>
            <a:pPr lvl="1">
              <a:lnSpc>
                <a:spcPct val="100000"/>
              </a:lnSpc>
              <a:spcBef>
                <a:spcPts val="0"/>
              </a:spcBef>
            </a:pPr>
            <a:endParaRPr lang="en-US" sz="1600" dirty="0">
              <a:latin typeface="Arial" panose="020B0604020202020204" pitchFamily="34" charset="0"/>
              <a:cs typeface="Arial" panose="020B0604020202020204" pitchFamily="34" charset="0"/>
            </a:endParaRPr>
          </a:p>
          <a:p>
            <a:pPr marL="457200" lvl="1" indent="0">
              <a:lnSpc>
                <a:spcPct val="110000"/>
              </a:lnSpc>
              <a:spcBef>
                <a:spcPts val="0"/>
              </a:spcBef>
              <a:buNone/>
            </a:pPr>
            <a:endParaRPr lang="en-US" sz="1600" dirty="0">
              <a:latin typeface="Arial" panose="020B0604020202020204" pitchFamily="34" charset="0"/>
              <a:cs typeface="Arial" panose="020B0604020202020204" pitchFamily="34" charset="0"/>
            </a:endParaRPr>
          </a:p>
          <a:p>
            <a:pPr marL="342900" lvl="1" indent="0">
              <a:lnSpc>
                <a:spcPct val="100000"/>
              </a:lnSpc>
              <a:spcBef>
                <a:spcPts val="0"/>
              </a:spcBef>
              <a:buNone/>
            </a:pPr>
            <a:endParaRPr lang="en-US" dirty="0"/>
          </a:p>
          <a:p>
            <a:pPr>
              <a:lnSpc>
                <a:spcPct val="100000"/>
              </a:lnSpc>
              <a:spcBef>
                <a:spcPts val="0"/>
              </a:spcBef>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261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Problem Solving Steps</a:t>
            </a:r>
          </a:p>
        </p:txBody>
      </p:sp>
      <p:sp>
        <p:nvSpPr>
          <p:cNvPr id="5" name="Rectangle 3"/>
          <p:cNvSpPr txBox="1">
            <a:spLocks noChangeArrowheads="1"/>
          </p:cNvSpPr>
          <p:nvPr/>
        </p:nvSpPr>
        <p:spPr>
          <a:xfrm>
            <a:off x="533400" y="2247900"/>
            <a:ext cx="8189976" cy="3647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mj-lt"/>
              <a:buAutoNum type="arabicPeriod"/>
            </a:pPr>
            <a:r>
              <a:rPr lang="en-US" sz="1800" b="1" dirty="0">
                <a:latin typeface="Arial" pitchFamily="34" charset="0"/>
                <a:cs typeface="Arial" pitchFamily="34" charset="0"/>
              </a:rPr>
              <a:t>Identify problem &amp; causes</a:t>
            </a:r>
            <a:endParaRPr lang="en-US" sz="1800" dirty="0">
              <a:latin typeface="Arial" pitchFamily="34" charset="0"/>
              <a:cs typeface="Arial" pitchFamily="34" charset="0"/>
            </a:endParaRPr>
          </a:p>
          <a:p>
            <a:pPr marL="342900" indent="-342900">
              <a:lnSpc>
                <a:spcPct val="100000"/>
              </a:lnSpc>
              <a:spcBef>
                <a:spcPts val="0"/>
              </a:spcBef>
              <a:buFont typeface="+mj-lt"/>
              <a:buAutoNum type="arabicPeriod"/>
            </a:pPr>
            <a:endParaRPr lang="en-US" sz="1800" dirty="0">
              <a:latin typeface="Arial" pitchFamily="34" charset="0"/>
              <a:cs typeface="Arial" pitchFamily="34" charset="0"/>
            </a:endParaRPr>
          </a:p>
          <a:p>
            <a:pPr marL="342900" indent="-342900">
              <a:lnSpc>
                <a:spcPct val="100000"/>
              </a:lnSpc>
              <a:spcBef>
                <a:spcPts val="0"/>
              </a:spcBef>
              <a:buFont typeface="+mj-lt"/>
              <a:buAutoNum type="arabicPeriod"/>
            </a:pPr>
            <a:r>
              <a:rPr lang="en-US" sz="1800" b="1" dirty="0">
                <a:latin typeface="Arial" pitchFamily="34" charset="0"/>
                <a:cs typeface="Arial" pitchFamily="34" charset="0"/>
              </a:rPr>
              <a:t>Brainstorm solutions</a:t>
            </a:r>
            <a:r>
              <a:rPr lang="en-US" sz="1800" dirty="0">
                <a:latin typeface="Arial" pitchFamily="34" charset="0"/>
                <a:cs typeface="Arial" pitchFamily="34" charset="0"/>
              </a:rPr>
              <a:t> – no idea is a bad idea! </a:t>
            </a:r>
          </a:p>
          <a:p>
            <a:pPr marL="342900" indent="-342900">
              <a:lnSpc>
                <a:spcPct val="100000"/>
              </a:lnSpc>
              <a:spcBef>
                <a:spcPts val="0"/>
              </a:spcBef>
              <a:buFont typeface="+mj-lt"/>
              <a:buAutoNum type="arabicPeriod"/>
            </a:pPr>
            <a:endParaRPr lang="en-US" sz="1800" dirty="0">
              <a:latin typeface="Arial" pitchFamily="34" charset="0"/>
              <a:cs typeface="Arial" pitchFamily="34" charset="0"/>
            </a:endParaRPr>
          </a:p>
          <a:p>
            <a:pPr marL="342900" indent="-342900">
              <a:lnSpc>
                <a:spcPct val="100000"/>
              </a:lnSpc>
              <a:spcBef>
                <a:spcPts val="0"/>
              </a:spcBef>
              <a:buFont typeface="+mj-lt"/>
              <a:buAutoNum type="arabicPeriod"/>
            </a:pPr>
            <a:r>
              <a:rPr lang="en-US" sz="1800" b="1" dirty="0">
                <a:latin typeface="Arial" pitchFamily="34" charset="0"/>
                <a:cs typeface="Arial" pitchFamily="34" charset="0"/>
              </a:rPr>
              <a:t>Pick one solution to start</a:t>
            </a:r>
            <a:endParaRPr lang="en-US" sz="1800" dirty="0">
              <a:latin typeface="Arial" pitchFamily="34" charset="0"/>
              <a:cs typeface="Arial" pitchFamily="34" charset="0"/>
            </a:endParaRPr>
          </a:p>
          <a:p>
            <a:pPr marL="342900" indent="-342900">
              <a:lnSpc>
                <a:spcPct val="100000"/>
              </a:lnSpc>
              <a:spcBef>
                <a:spcPts val="0"/>
              </a:spcBef>
              <a:buFont typeface="+mj-lt"/>
              <a:buAutoNum type="arabicPeriod"/>
            </a:pPr>
            <a:endParaRPr lang="en-US" sz="1800" dirty="0">
              <a:latin typeface="Arial" pitchFamily="34" charset="0"/>
              <a:cs typeface="Arial" pitchFamily="34" charset="0"/>
            </a:endParaRPr>
          </a:p>
          <a:p>
            <a:pPr marL="342900" indent="-342900">
              <a:lnSpc>
                <a:spcPct val="100000"/>
              </a:lnSpc>
              <a:spcBef>
                <a:spcPts val="0"/>
              </a:spcBef>
              <a:buFont typeface="+mj-lt"/>
              <a:buAutoNum type="arabicPeriod"/>
            </a:pPr>
            <a:r>
              <a:rPr lang="en-US" sz="1800" b="1" dirty="0">
                <a:latin typeface="Arial" pitchFamily="34" charset="0"/>
                <a:cs typeface="Arial" pitchFamily="34" charset="0"/>
              </a:rPr>
              <a:t>Develop &amp; implement your plan</a:t>
            </a:r>
          </a:p>
          <a:p>
            <a:pPr marL="0" indent="0">
              <a:lnSpc>
                <a:spcPct val="100000"/>
              </a:lnSpc>
              <a:spcBef>
                <a:spcPts val="0"/>
              </a:spcBef>
              <a:buNone/>
            </a:pPr>
            <a:endParaRPr lang="en-US" sz="1800" dirty="0">
              <a:latin typeface="Arial" pitchFamily="34" charset="0"/>
              <a:cs typeface="Arial" pitchFamily="34" charset="0"/>
            </a:endParaRPr>
          </a:p>
          <a:p>
            <a:pPr marL="342900" indent="-342900">
              <a:lnSpc>
                <a:spcPct val="100000"/>
              </a:lnSpc>
              <a:spcBef>
                <a:spcPts val="0"/>
              </a:spcBef>
              <a:buFont typeface="+mj-lt"/>
              <a:buAutoNum type="arabicPeriod" startAt="6"/>
            </a:pPr>
            <a:r>
              <a:rPr lang="en-US" sz="1800" b="1" dirty="0">
                <a:latin typeface="Arial" pitchFamily="34" charset="0"/>
                <a:cs typeface="Arial" pitchFamily="34" charset="0"/>
              </a:rPr>
              <a:t>Assess progress &amp; adjust as needed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2" name="Picture 1" descr="next-time-you-re-afraid-to-share-ideas-remember-someone-14649316.png">
            <a:extLst>
              <a:ext uri="{FF2B5EF4-FFF2-40B4-BE49-F238E27FC236}">
                <a16:creationId xmlns:a16="http://schemas.microsoft.com/office/drawing/2014/main" id="{39497FCE-F25E-8B4D-D246-879BF0D8245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8145" y="2227414"/>
            <a:ext cx="302930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06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Problem Solving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34363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Coping Skills</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lnSpc>
                <a:spcPct val="100000"/>
              </a:lnSpc>
              <a:spcBef>
                <a:spcPts val="0"/>
              </a:spcBef>
            </a:pPr>
            <a:r>
              <a:rPr lang="en-US" sz="1800" dirty="0">
                <a:latin typeface="Arial" panose="020B0604020202020204" pitchFamily="34" charset="0"/>
                <a:cs typeface="Arial" panose="020B0604020202020204" pitchFamily="34" charset="0"/>
              </a:rPr>
              <a:t>Coping is the process of managing demanding circumstances</a:t>
            </a:r>
            <a:r>
              <a:rPr lang="en-US" sz="1800" b="1" dirty="0">
                <a:latin typeface="Arial" panose="020B0604020202020204" pitchFamily="34" charset="0"/>
                <a:cs typeface="Arial" panose="020B0604020202020204" pitchFamily="34" charset="0"/>
              </a:rPr>
              <a:t>, solving personal and interpersonal problems, </a:t>
            </a:r>
            <a:r>
              <a:rPr lang="en-US" sz="1800" dirty="0">
                <a:latin typeface="Arial" panose="020B0604020202020204" pitchFamily="34" charset="0"/>
                <a:cs typeface="Arial" panose="020B0604020202020204" pitchFamily="34" charset="0"/>
              </a:rPr>
              <a:t>and seeking to reduce or tolerate stress or conflict</a:t>
            </a:r>
          </a:p>
          <a:p>
            <a:pPr>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Coping skills</a:t>
            </a:r>
            <a:r>
              <a:rPr lang="en-US" sz="1800" dirty="0">
                <a:latin typeface="Arial" panose="020B0604020202020204" pitchFamily="34" charset="0"/>
                <a:cs typeface="Arial" panose="020B0604020202020204" pitchFamily="34" charset="0"/>
              </a:rPr>
              <a:t> are </a:t>
            </a:r>
            <a:r>
              <a:rPr lang="en-US" sz="1800" b="1" dirty="0">
                <a:latin typeface="Arial" panose="020B0604020202020204" pitchFamily="34" charset="0"/>
                <a:cs typeface="Arial" panose="020B0604020202020204" pitchFamily="34" charset="0"/>
              </a:rPr>
              <a:t>actions </a:t>
            </a:r>
            <a:r>
              <a:rPr lang="en-US" sz="1800" dirty="0">
                <a:latin typeface="Arial" panose="020B0604020202020204" pitchFamily="34" charset="0"/>
                <a:cs typeface="Arial" panose="020B0604020202020204" pitchFamily="34" charset="0"/>
              </a:rPr>
              <a:t>you take to deal with or reduce stress</a:t>
            </a:r>
          </a:p>
          <a:p>
            <a:pPr lvl="1">
              <a:lnSpc>
                <a:spcPct val="100000"/>
              </a:lnSpc>
              <a:spcBef>
                <a:spcPts val="0"/>
              </a:spcBef>
            </a:pPr>
            <a:r>
              <a:rPr lang="en-US" sz="1600" dirty="0">
                <a:latin typeface="Arial" panose="020B0604020202020204" pitchFamily="34" charset="0"/>
                <a:cs typeface="Arial" panose="020B0604020202020204" pitchFamily="34" charset="0"/>
              </a:rPr>
              <a:t>Problematic coping skills are unhealthy OR unhelpful</a:t>
            </a:r>
          </a:p>
          <a:p>
            <a:pPr lvl="1">
              <a:lnSpc>
                <a:spcPct val="100000"/>
              </a:lnSpc>
              <a:spcBef>
                <a:spcPts val="0"/>
              </a:spcBef>
            </a:pPr>
            <a:r>
              <a:rPr lang="en-US" sz="1600" dirty="0">
                <a:latin typeface="Arial" panose="020B0604020202020204" pitchFamily="34" charset="0"/>
                <a:cs typeface="Arial" panose="020B0604020202020204" pitchFamily="34" charset="0"/>
              </a:rPr>
              <a:t>Positive coping skills are functional, healthy AND helpful, and they are aligned with our values</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Rigid thinking and </a:t>
            </a:r>
            <a:r>
              <a:rPr lang="en-US" sz="1800" b="1" dirty="0">
                <a:latin typeface="Arial" panose="020B0604020202020204" pitchFamily="34" charset="0"/>
                <a:cs typeface="Arial" panose="020B0604020202020204" pitchFamily="34" charset="0"/>
              </a:rPr>
              <a:t>poor coping</a:t>
            </a:r>
            <a:r>
              <a:rPr lang="en-US" sz="1800" dirty="0">
                <a:latin typeface="Arial" panose="020B0604020202020204" pitchFamily="34" charset="0"/>
                <a:cs typeface="Arial" panose="020B0604020202020204" pitchFamily="34" charset="0"/>
              </a:rPr>
              <a:t> can make problems seem overwhelming, leading to inaction</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Being aware (mindful) of your current habits helps you to evaluate if your "go-to" coping skills are actually effective</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10807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Enhancing Your Coping Skills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3" name="Table 2"/>
          <p:cNvGraphicFramePr>
            <a:graphicFrameLocks noGrp="1"/>
          </p:cNvGraphicFramePr>
          <p:nvPr/>
        </p:nvGraphicFramePr>
        <p:xfrm>
          <a:off x="548182" y="2170257"/>
          <a:ext cx="8089140" cy="4595299"/>
        </p:xfrm>
        <a:graphic>
          <a:graphicData uri="http://schemas.openxmlformats.org/drawingml/2006/table">
            <a:tbl>
              <a:tblPr firstRow="1" bandRow="1">
                <a:tableStyleId>{5C22544A-7EE6-4342-B048-85BDC9FD1C3A}</a:tableStyleId>
              </a:tblPr>
              <a:tblGrid>
                <a:gridCol w="2022285">
                  <a:extLst>
                    <a:ext uri="{9D8B030D-6E8A-4147-A177-3AD203B41FA5}">
                      <a16:colId xmlns:a16="http://schemas.microsoft.com/office/drawing/2014/main" val="20000"/>
                    </a:ext>
                  </a:extLst>
                </a:gridCol>
                <a:gridCol w="2022285">
                  <a:extLst>
                    <a:ext uri="{9D8B030D-6E8A-4147-A177-3AD203B41FA5}">
                      <a16:colId xmlns:a16="http://schemas.microsoft.com/office/drawing/2014/main" val="20001"/>
                    </a:ext>
                  </a:extLst>
                </a:gridCol>
                <a:gridCol w="2022285">
                  <a:extLst>
                    <a:ext uri="{9D8B030D-6E8A-4147-A177-3AD203B41FA5}">
                      <a16:colId xmlns:a16="http://schemas.microsoft.com/office/drawing/2014/main" val="20002"/>
                    </a:ext>
                  </a:extLst>
                </a:gridCol>
                <a:gridCol w="2022285">
                  <a:extLst>
                    <a:ext uri="{9D8B030D-6E8A-4147-A177-3AD203B41FA5}">
                      <a16:colId xmlns:a16="http://schemas.microsoft.com/office/drawing/2014/main" val="20003"/>
                    </a:ext>
                  </a:extLst>
                </a:gridCol>
              </a:tblGrid>
              <a:tr h="328551">
                <a:tc>
                  <a:txBody>
                    <a:bodyPr/>
                    <a:lstStyle/>
                    <a:p>
                      <a:pPr algn="ctr"/>
                      <a:r>
                        <a:rPr lang="en-US" dirty="0">
                          <a:latin typeface="Arial" panose="020B0604020202020204" pitchFamily="34" charset="0"/>
                          <a:cs typeface="Arial" panose="020B0604020202020204" pitchFamily="34" charset="0"/>
                        </a:rPr>
                        <a:t>Mind</a:t>
                      </a:r>
                    </a:p>
                  </a:txBody>
                  <a:tcPr>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Body</a:t>
                      </a:r>
                    </a:p>
                  </a:txBody>
                  <a:tcPr>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Spirit</a:t>
                      </a:r>
                    </a:p>
                  </a:txBody>
                  <a:tcPr>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Social</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229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Living according to your values</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Flexible thinking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Optimism</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Behavior</a:t>
                      </a:r>
                      <a:r>
                        <a:rPr lang="en-US" sz="1600" baseline="0" dirty="0">
                          <a:latin typeface="Arial" panose="020B0604020202020204" pitchFamily="34" charset="0"/>
                          <a:cs typeface="Arial" panose="020B0604020202020204" pitchFamily="34" charset="0"/>
                        </a:rPr>
                        <a:t> control</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Problem solving</a:t>
                      </a:r>
                    </a:p>
                    <a:p>
                      <a:pPr algn="ctr"/>
                      <a:endParaRPr lang="en-US" sz="1600" baseline="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Physical</a:t>
                      </a:r>
                      <a:r>
                        <a:rPr lang="en-US" sz="1600" baseline="0" dirty="0">
                          <a:latin typeface="Arial" panose="020B0604020202020204" pitchFamily="34" charset="0"/>
                          <a:cs typeface="Arial" panose="020B0604020202020204" pitchFamily="34" charset="0"/>
                        </a:rPr>
                        <a:t> activity</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Healthy diet </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Quality of sleep</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Taking care of injuries and illnesses</a:t>
                      </a:r>
                    </a:p>
                    <a:p>
                      <a:pPr algn="ct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Prayer</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Meditation</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Quiet reflection</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Long</a:t>
                      </a:r>
                      <a:r>
                        <a:rPr lang="en-US" sz="1600" baseline="0" dirty="0">
                          <a:latin typeface="Arial" panose="020B0604020202020204" pitchFamily="34" charset="0"/>
                          <a:cs typeface="Arial" panose="020B0604020202020204" pitchFamily="34" charset="0"/>
                        </a:rPr>
                        <a:t> walks</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Appreciating </a:t>
                      </a:r>
                    </a:p>
                    <a:p>
                      <a:pPr algn="ctr"/>
                      <a:r>
                        <a:rPr lang="en-US" sz="1600" baseline="0" dirty="0">
                          <a:latin typeface="Arial" panose="020B0604020202020204" pitchFamily="34" charset="0"/>
                          <a:cs typeface="Arial" panose="020B0604020202020204" pitchFamily="34" charset="0"/>
                        </a:rPr>
                        <a:t>mother nature </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Acts of altruism</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Practicing &amp; participating in your faith or religion </a:t>
                      </a:r>
                      <a:endParaRPr lang="en-US" sz="16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Developing &amp; maintaining a trusted social support system</a:t>
                      </a:r>
                    </a:p>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13713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Effective Coping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457975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BF20B-2E36-4DC8-BA8E-472809801731}">
  <ds:schemaRefs>
    <ds:schemaRef ds:uri="http://schemas.microsoft.com/office/2006/metadata/properties"/>
    <ds:schemaRef ds:uri="http://schemas.microsoft.com/office/infopath/2007/PartnerControls"/>
    <ds:schemaRef ds:uri="854dfc3f-4fcf-48a8-95c7-12c84f7a5a74"/>
  </ds:schemaRefs>
</ds:datastoreItem>
</file>

<file path=customXml/itemProps2.xml><?xml version="1.0" encoding="utf-8"?>
<ds:datastoreItem xmlns:ds="http://schemas.openxmlformats.org/officeDocument/2006/customXml" ds:itemID="{65AF2DDA-6902-4F18-889C-6857FAB1CC4C}">
  <ds:schemaRefs>
    <ds:schemaRef ds:uri="http://schemas.microsoft.com/sharepoint/v3/contenttype/forms"/>
  </ds:schemaRefs>
</ds:datastoreItem>
</file>

<file path=customXml/itemProps3.xml><?xml version="1.0" encoding="utf-8"?>
<ds:datastoreItem xmlns:ds="http://schemas.openxmlformats.org/officeDocument/2006/customXml" ds:itemID="{6DF347CA-3D38-4BF9-BE5E-CF7441615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361</TotalTime>
  <Words>2128</Words>
  <Application>Microsoft Office PowerPoint</Application>
  <PresentationFormat>On-screen Show (4:3)</PresentationFormat>
  <Paragraphs>285</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Bahnschrift SemiLight Condensed</vt:lpstr>
      <vt:lpstr>Calibri</vt:lpstr>
      <vt:lpstr>Calibri Light</vt:lpstr>
      <vt:lpstr>Times New Roman</vt:lpstr>
      <vt:lpstr>Office Theme</vt:lpstr>
      <vt:lpstr>1_Office Theme</vt:lpstr>
      <vt:lpstr>Problem Solving </vt:lpstr>
      <vt:lpstr>Learning Objectives </vt:lpstr>
      <vt:lpstr>Problem Solving</vt:lpstr>
      <vt:lpstr>Barriers to Problem Solving    </vt:lpstr>
      <vt:lpstr>Problem Solving Steps</vt:lpstr>
      <vt:lpstr>Exercise:  Problem Solving   </vt:lpstr>
      <vt:lpstr>Coping Skills</vt:lpstr>
      <vt:lpstr>Enhancing Your Coping Skills</vt:lpstr>
      <vt:lpstr>Exercise:  Effective Coping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Bardales, Melissa A. CTR</dc:creator>
  <cp:lastModifiedBy>Merrell, Timothy M CIV (USA)</cp:lastModifiedBy>
  <cp:revision>43</cp:revision>
  <dcterms:created xsi:type="dcterms:W3CDTF">2020-07-20T20:34:08Z</dcterms:created>
  <dcterms:modified xsi:type="dcterms:W3CDTF">2023-07-09T14:06:23Z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